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notesSlides/notesSlide8.xml" ContentType="application/vnd.openxmlformats-officedocument.presentationml.notesSlide+xml"/>
  <Override PartName="/ppt/media/image5.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media1.mp4" ContentType="video/unknown"/>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media2.mp4" ContentType="video/unknown"/>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6.jpeg" ContentType="image/jpeg"/>
  <Override PartName="/ppt/media/image7.jpe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7" name="Shape 257"/>
          <p:cNvSpPr/>
          <p:nvPr>
            <p:ph type="sldImg"/>
          </p:nvPr>
        </p:nvSpPr>
        <p:spPr>
          <a:xfrm>
            <a:off x="1143000" y="685800"/>
            <a:ext cx="4572000" cy="3429000"/>
          </a:xfrm>
          <a:prstGeom prst="rect">
            <a:avLst/>
          </a:prstGeom>
        </p:spPr>
        <p:txBody>
          <a:bodyPr/>
          <a:lstStyle/>
          <a:p>
            <a:pPr/>
          </a:p>
        </p:txBody>
      </p:sp>
      <p:sp>
        <p:nvSpPr>
          <p:cNvPr id="258" name="Shape 2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lvl1pPr>
              <a:defRPr sz="1100"/>
            </a:lvl1pPr>
          </a:lstStyle>
          <a:p>
            <a:pPr/>
            <a:r>
              <a:t>Welcome to our conference on FPGA and Retro Gaming! Our expert panel will discuss how FPGA technology is preserving the past with precision. Our moderator, Matt, is a software developer and experienced MiSTer FPGA user. Pierco is an FPGA core developer, and a MiSTer FPGA contributor, and Lars is a retro gaming enthusiast and MiSTer FPGA user. Let's dive into the exciting world of FPGA retro gaming!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lvl1pPr>
              <a:defRPr sz="1100"/>
            </a:lvl1pPr>
          </a:lstStyle>
          <a:p>
            <a:pPr/>
            <a:r>
              <a:t>Recherche de jeux ou systèmes sur arcaditalia et system16.com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lvl1pPr>
              <a:defRPr sz="1100"/>
            </a:lvl1pPr>
          </a:lstStyle>
          <a:p>
            <a:pPr/>
            <a:r>
              <a:t>recherche de documentation, manuels, schémas électroniques et première étude des schémas pour voir si il y a des composants customs ou des PLD/PALs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lvl1pPr>
              <a:defRPr sz="1100"/>
            </a:lvl1pPr>
          </a:lstStyle>
          <a:p>
            <a:pPr/>
            <a:r>
              <a:t>Si PAL ou PLD, recherche sur PLD Archive (à gauche il s’agit d’une photo que j’ai prise des PAL de Super Off Road). Si possible, on récupère le matériel d’origine ici, c’est utile pour vérifier la logique avec un analyseur logique ou juste pour faire des “ping” des pistes avec un multimètre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lvl1pPr>
              <a:defRPr sz="1100"/>
            </a:lvl1pPr>
          </a:lstStyle>
          <a:p>
            <a:pPr/>
            <a:r>
              <a:t>Comparaison des simulateurs. Une compilation FPGA c’est entre 10 et 30 minutes, donc il faut un simulateur: 15 secondes max de compilation si c’est Verilator. Aucune avec les deux autres. Verilator = choix de presque tous les devs sur MiSTer car rapide et c++ = affichage virtuel avec SDL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lvl1pPr>
              <a:defRPr sz="1100"/>
            </a:lvl1pPr>
          </a:lstStyle>
          <a:p>
            <a:pPr/>
            <a:r>
              <a:t>GTKWave, open-source et gratuit, essentiel pour analyser le comportement de la simulation. Ici c’est le jeu Pandora’s Palace. La première étape en HDL c’est de créer toutes les mémoires (RAM/ROM), le CPU principal et ensuite le memory mapping.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lvl1pPr>
              <a:defRPr sz="1100"/>
            </a:lvl1pPr>
          </a:lstStyle>
          <a:p>
            <a:pPr/>
            <a:r>
              <a:t>Ce que tous les devs de cores ont en tête au début du projet. Un CPU, un bus d’adresse, un bus de données, une RAM et une ROM. C’est le principe de base de toutes les machines et on fait en sorte que cette partie fonctionne en premier.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lvl1pPr>
              <a:defRPr sz="1100"/>
            </a:lvl1pPr>
          </a:lstStyle>
          <a:p>
            <a:pPr/>
            <a:r>
              <a:t>On ajoute ensuite les RAM pour les tiles (vram ou vidéo RAM) et la RAM pour les sprites. C’est un design simplifié, souvent il y a un deuxième CPU chargé de gérer les tiles et les sprites.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lvl1pPr>
              <a:defRPr sz="1100"/>
            </a:lvl1pPr>
          </a:lstStyle>
          <a:p>
            <a:pPr/>
            <a:r>
              <a:t>Ensuite le sprite rendering system. Même chose, il est souvent plus complexe et a des mémoires RAM additionnelles (line-buffer).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lvl1pPr>
              <a:defRPr sz="1100"/>
            </a:lvl1pPr>
          </a:lstStyle>
          <a:p>
            <a:pPr/>
            <a:r>
              <a:t>Un exemple de simulation. La vidéo est x3. Je peux arrêter la simulation à n’importe quel moment avec CTRL+C et taper “trace 3” pour capturer un fichier wave dump de 3 millions de cycles, soit environs 8go, pour analyse avec GTKWave.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lvl1pPr>
              <a:defRPr sz="1100"/>
            </a:lvl1pPr>
          </a:lstStyle>
          <a:p>
            <a:pPr/>
            <a:r>
              <a:t>Premier lancement de QBert sur MiSTer avec le mauvais décodage des tiles.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lvl1pPr>
              <a:defRPr sz="1100"/>
            </a:lvl1pPr>
          </a:lstStyle>
          <a:p>
            <a:pPr/>
            <a:r>
              <a:t>This slide contains the agenda for the conference. The conference is aimed at discussing the role of FPGA in retro gaming preservation as an alternative to software emulation. Key concepts of FPGA technology will be introduced, along with a comparison between FPGA and software emulation. The conference will also cover practical aspects, including setup and costs of FPGA solutions, along with core development processes for creating FPGA-based reproductions. Finally, a user perspective will be presented, followed by a question and answer session.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lvl1pPr>
              <a:defRPr sz="1100"/>
            </a:lvl1pPr>
          </a:lstStyle>
          <a:p>
            <a:pPr/>
            <a:r>
              <a:t>Si il y a ce genre de problème, il faut utiliser SignalTap. Ici c’est un screenshot de l’ordinateur Coco2 (Tandy Color 2) fait par Alan, avec qui j’ai fait le core.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lvl1pPr>
              <a:defRPr sz="1100"/>
            </a:lvl1pPr>
          </a:lstStyle>
          <a:p>
            <a:pPr/>
            <a:r>
              <a:t>Qbert qui se lance sur MiSTer avec le son et la plupart des bugs corrigés.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lvl1pPr>
              <a:defRPr sz="1100"/>
            </a:lvl1pPr>
          </a:lstStyle>
          <a:p>
            <a:pPr/>
            <a:r>
              <a:t>quelques jeux d’arcade que j’ai porté sur MiSTer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defRPr sz="1100"/>
            </a:pPr>
            <a:r>
              <a:t>Coco2 (Tandy Color 2) / Bandai RX-78 / Hitachi Basic Master JR</a:t>
            </a:r>
          </a:p>
          <a:p>
            <a:pPr>
              <a:defRPr sz="1100"/>
            </a:pPr>
            <a:r>
              <a:t>Matra Alice (MC-10 avec support pour les vraies cassettes via ADC)  / FM-7 (WIP) / Tatung Einstein (2 modèles: TC01 &amp; 256)</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lvl1pPr>
              <a:defRPr sz="1100"/>
            </a:lvl1pPr>
          </a:lstStyle>
          <a:p>
            <a:pPr/>
            <a:r>
              <a:t>Des jeux VFD et le Game &amp; Watch</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lvl1pPr>
              <a:defRPr sz="1100"/>
            </a:lvl1pPr>
          </a:lstStyle>
          <a:p>
            <a:pPr/>
            <a:r>
              <a:t>This slide introduces key terms and concepts related to FPGA technology. The slide defines FPGA, core, ROM, PCB, CPU, RAM, ROM, BRAM, DSP blocks, HDL, and MRA. By understanding these terms, the audience will gain a better understanding of how FPGA technology works and how it differs from software emulation.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defRPr sz="1100"/>
            </a:pPr>
            <a:r>
              <a:t>"     FPGA                |              Software Emulation</a:t>
            </a:r>
            <a:br/>
            <a:r>
              <a:t>Recreates hardware | Simulates hardware</a:t>
            </a:r>
            <a:br/>
            <a:r>
              <a:t>Component-level precision | Focus on final output</a:t>
            </a:r>
            <a:br/>
            <a:r>
              <a:t>Limited flexibility | Flexible hardware options</a:t>
            </a:r>
            <a:br/>
            <a:r>
              <a:t>High accuracy | Limited accuracy"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lvl1pPr>
              <a:defRPr sz="1100"/>
            </a:lvl1pPr>
          </a:lstStyle>
          <a:p>
            <a:pPr/>
            <a:r>
              <a:t>In this presentation, we explored the role of FPGA in retro gaming preservation and compared it with software emulation. We discussed how FPGA technology can be used to create accurate reproductions of classic gaming hardware and the user benefits of MiSTer FPGA. We also explained some key terms and concepts related to FPGA and compared FPGA with software emulation. Finally, we looked at some practical aspects of using FPGA solutions and the complexity of developing FPGA cores.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lvl1pPr>
              <a:defRPr sz="1100"/>
            </a:lvl1pPr>
          </a:lstStyle>
          <a:p>
            <a:pPr/>
            <a:r>
              <a:t>In this presentation, we explored the role of FPGA in retro gaming preservation and compared it with software emulation. We discussed how FPGA technology can be used to create accurate reproductions of classic gaming hardware and the user benefits of MiSTer FPGA. We also explained some key terms and concepts related to FPGA and compared FPGA with software emulation. Finally, we looked at some practical aspects of using FPGA solutions and the complexity of developing FPGA cores.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lvl1pPr>
              <a:defRPr sz="1100"/>
            </a:lvl1pPr>
          </a:lstStyle>
          <a:p>
            <a:pPr/>
            <a:r>
              <a:t>In this presentation, we explored the role of FPGA in retro gaming preservation and compared it with software emulation. We discussed how FPGA technology can be used to create accurate reproductions of classic gaming hardware and the user benefits of MiSTer FPGA. We also explained some key terms and concepts related to FPGA and compared FPGA with software emulation. Finally, we looked at some practical aspects of using FPGA solutions and the complexity of developing FPGA cores.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lvl1pPr>
              <a:defRPr sz="1100"/>
            </a:lvl1pPr>
          </a:lstStyle>
          <a:p>
            <a:pPr/>
            <a:r>
              <a:t>Our conference aims to explore the role of FPGA in retro gaming preservation. We will compare FPGA technology with software emulation, explain FPGA core development, and discuss user benefits, focusing on MiSTer FPGA.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lvl1pPr>
              <a:defRPr sz="1100"/>
            </a:lvl1pPr>
          </a:lstStyle>
          <a:p>
            <a:pPr/>
            <a:r>
              <a:t>This slide will be the Questions and Answers session where Matt moderates the session and Pierco and Lars answer questions related to FPGA development and user experience.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lvl1pPr>
              <a:defRPr sz="1100"/>
            </a:lvl1pPr>
          </a:lstStyle>
          <a:p>
            <a:pPr/>
            <a:r>
              <a:t>We would like to express our gratitude to all of you for attending our presentation and listening to what we had to say. Your attention and engagement is much appreciated and we hope you found the information we shared to be interesting and informative. Thank you again for being here today and we hope to see you soon.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lvl1pPr>
              <a:defRPr sz="1100"/>
            </a:lvl1pPr>
          </a:lstStyle>
          <a:p>
            <a:pPr/>
            <a:r>
              <a:t>This slide introduces key terms and concepts related to FPGA technology. The slide defines FPGA, core, ROM, PCB, CPU, RAM, ROM, BRAM, DSP blocks, HDL, and MRA. By understanding these terms, the audience will gain a better understanding of how FPGA technology works and how it differs from software emulation.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lvl1pPr>
              <a:defRPr sz="1100"/>
            </a:lvl1pPr>
          </a:lstStyle>
          <a:p>
            <a:pPr/>
            <a:r>
              <a:t>FPGA technology and software emulation are two methods for retro gaming preservation. Software emulation uses software to simulate the hardware of a computer or console, while FPGA recreates the hardware at a component level for accuracy. While software emulation is more flexible in terms of hardware, FPGA provides a more precise and accurate experience that closely matches the original hardware. Here's a comparison table: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defRPr sz="1100"/>
            </a:pPr>
            <a:r>
              <a:t>"     FPGA                |              Software Emulation</a:t>
            </a:r>
            <a:br/>
            <a:r>
              <a:t>Recreates hardware | Simulates hardware</a:t>
            </a:r>
            <a:br/>
            <a:r>
              <a:t>Component-level precision | Focus on final output</a:t>
            </a:r>
            <a:br/>
            <a:r>
              <a:t>Limited flexibility | Flexible hardware options</a:t>
            </a:r>
            <a:br/>
            <a:r>
              <a:t>High accuracy | Limited accuracy"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defRPr sz="1100"/>
            </a:pPr>
            <a:r>
              <a:t>"     FPGA                |              Software Emulation</a:t>
            </a:r>
            <a:br/>
            <a:r>
              <a:t>Recreates hardware | Simulates hardware</a:t>
            </a:r>
            <a:br/>
            <a:r>
              <a:t>Component-level precision | Focus on final output</a:t>
            </a:r>
            <a:br/>
            <a:r>
              <a:t>Limited flexibility | Flexible hardware options</a:t>
            </a:r>
            <a:br/>
            <a:r>
              <a:t>High accuracy | Limited accuracy"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lvl1pPr>
              <a:defRPr sz="1100"/>
            </a:lvl1pPr>
          </a:lstStyle>
          <a:p>
            <a:pPr/>
            <a:r>
              <a:t>This slide will compare FPGA technology and software emulation in terms of their underlying approach, fidelity and performance, and development process. It will explain how FPGA technology recreates hardware at a component-level precision while software emulation simulates hardware with a focus on final output. The slide will also compare the flexibility and development complexity of FPGA technology and software emulation.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lvl1pPr>
              <a:defRPr sz="1100"/>
            </a:lvl1pPr>
          </a:lstStyle>
          <a:p>
            <a:pPr/>
            <a:r>
              <a:t>This slide will outline the steps involved in FPGA core development using the Q*bert example. It will cover selecting the core, gathering documentation, simulating components, porting to MiSTer, debugging, and release.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107" name="Title Text"/>
          <p:cNvSpPr txBox="1"/>
          <p:nvPr>
            <p:ph type="title"/>
          </p:nvPr>
        </p:nvSpPr>
        <p:spPr>
          <a:xfrm>
            <a:off x="388402" y="733805"/>
            <a:ext cx="3765901" cy="3652801"/>
          </a:xfrm>
          <a:prstGeom prst="rect">
            <a:avLst/>
          </a:prstGeom>
        </p:spPr>
        <p:txBody>
          <a:bodyPr lIns="34275" tIns="34275" rIns="34275" bIns="34275"/>
          <a:lstStyle/>
          <a:p>
            <a:pPr/>
            <a:r>
              <a:t>Title Text</a:t>
            </a:r>
          </a:p>
        </p:txBody>
      </p:sp>
      <p:sp>
        <p:nvSpPr>
          <p:cNvPr id="108" name="Body Level One…"/>
          <p:cNvSpPr txBox="1"/>
          <p:nvPr>
            <p:ph type="body" sz="half" idx="1"/>
          </p:nvPr>
        </p:nvSpPr>
        <p:spPr>
          <a:xfrm>
            <a:off x="4996626" y="726948"/>
            <a:ext cx="3765900" cy="3652800"/>
          </a:xfrm>
          <a:prstGeom prst="rect">
            <a:avLst/>
          </a:prstGeom>
        </p:spPr>
        <p:txBody>
          <a:bodyPr lIns="34275" tIns="34275" rIns="34275" bIns="34275"/>
          <a:lstStyle>
            <a:lvl1pPr indent="-317500">
              <a:lnSpc>
                <a:spcPct val="110000"/>
              </a:lnSpc>
              <a:spcBef>
                <a:spcPts val="800"/>
              </a:spcBef>
              <a:buClr>
                <a:srgbClr val="000000"/>
              </a:buClr>
            </a:lvl1pPr>
            <a:lvl2pPr>
              <a:lnSpc>
                <a:spcPct val="110000"/>
              </a:lnSpc>
              <a:spcBef>
                <a:spcPts val="800"/>
              </a:spcBef>
              <a:buClr>
                <a:srgbClr val="000000"/>
              </a:buClr>
            </a:lvl2pPr>
            <a:lvl3pPr>
              <a:lnSpc>
                <a:spcPct val="110000"/>
              </a:lnSpc>
              <a:spcBef>
                <a:spcPts val="800"/>
              </a:spcBef>
              <a:buClr>
                <a:srgbClr val="000000"/>
              </a:buClr>
            </a:lvl3pPr>
            <a:lvl4pPr>
              <a:lnSpc>
                <a:spcPct val="110000"/>
              </a:lnSpc>
              <a:spcBef>
                <a:spcPts val="800"/>
              </a:spcBef>
              <a:buClr>
                <a:srgbClr val="000000"/>
              </a:buClr>
            </a:lvl4pPr>
            <a:lvl5pPr>
              <a:lnSpc>
                <a:spcPct val="110000"/>
              </a:lnSpc>
              <a:spcBef>
                <a:spcPts val="800"/>
              </a:spcBef>
              <a:buClr>
                <a:srgbClr val="000000"/>
              </a:buClr>
            </a:lvl5pPr>
          </a:lstStyle>
          <a:p>
            <a:pPr/>
            <a:r>
              <a:t>Body Level One</a:t>
            </a:r>
          </a:p>
          <a:p>
            <a:pPr lvl="1"/>
            <a:r>
              <a:t>Body Level Two</a:t>
            </a:r>
          </a:p>
          <a:p>
            <a:pPr lvl="2"/>
            <a:r>
              <a:t>Body Level Three</a:t>
            </a:r>
          </a:p>
          <a:p>
            <a:pPr lvl="3"/>
            <a:r>
              <a:t>Body Level Four</a:t>
            </a:r>
          </a:p>
          <a:p>
            <a:pPr lvl="4"/>
            <a:r>
              <a:t>Body Level Five</a:t>
            </a:r>
          </a:p>
        </p:txBody>
      </p:sp>
      <p:sp>
        <p:nvSpPr>
          <p:cNvPr id="109" name="Slide Number"/>
          <p:cNvSpPr txBox="1"/>
          <p:nvPr>
            <p:ph type="sldNum" sz="quarter" idx="2"/>
          </p:nvPr>
        </p:nvSpPr>
        <p:spPr>
          <a:xfrm>
            <a:off x="8846725" y="4850213"/>
            <a:ext cx="222513" cy="204096"/>
          </a:xfrm>
          <a:prstGeom prst="rect">
            <a:avLst/>
          </a:prstGeom>
        </p:spPr>
        <p:txBody>
          <a:bodyPr lIns="34275" tIns="34275" rIns="34275" bIns="34275"/>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116" name="Title Text"/>
          <p:cNvSpPr txBox="1"/>
          <p:nvPr>
            <p:ph type="title"/>
          </p:nvPr>
        </p:nvSpPr>
        <p:spPr>
          <a:xfrm>
            <a:off x="388402" y="733805"/>
            <a:ext cx="3765901" cy="3905701"/>
          </a:xfrm>
          <a:prstGeom prst="rect">
            <a:avLst/>
          </a:prstGeom>
        </p:spPr>
        <p:txBody>
          <a:bodyPr lIns="34275" tIns="34275" rIns="34275" bIns="34275"/>
          <a:lstStyle/>
          <a:p>
            <a:pPr/>
            <a:r>
              <a:t>Title Text</a:t>
            </a:r>
          </a:p>
        </p:txBody>
      </p:sp>
      <p:sp>
        <p:nvSpPr>
          <p:cNvPr id="117" name="Body Level One…"/>
          <p:cNvSpPr txBox="1"/>
          <p:nvPr>
            <p:ph type="body" sz="quarter" idx="1"/>
          </p:nvPr>
        </p:nvSpPr>
        <p:spPr>
          <a:xfrm>
            <a:off x="4547287" y="726948"/>
            <a:ext cx="3968101" cy="1916401"/>
          </a:xfrm>
          <a:prstGeom prst="rect">
            <a:avLst/>
          </a:prstGeom>
        </p:spPr>
        <p:txBody>
          <a:bodyPr lIns="34275" tIns="34275" rIns="34275" bIns="34275"/>
          <a:lstStyle>
            <a:lvl1pPr indent="-317500">
              <a:lnSpc>
                <a:spcPct val="110000"/>
              </a:lnSpc>
              <a:spcBef>
                <a:spcPts val="800"/>
              </a:spcBef>
              <a:buClr>
                <a:srgbClr val="000000"/>
              </a:buClr>
            </a:lvl1pPr>
            <a:lvl2pPr>
              <a:lnSpc>
                <a:spcPct val="110000"/>
              </a:lnSpc>
              <a:spcBef>
                <a:spcPts val="800"/>
              </a:spcBef>
              <a:buClr>
                <a:srgbClr val="000000"/>
              </a:buClr>
            </a:lvl2pPr>
            <a:lvl3pPr>
              <a:lnSpc>
                <a:spcPct val="110000"/>
              </a:lnSpc>
              <a:spcBef>
                <a:spcPts val="800"/>
              </a:spcBef>
              <a:buClr>
                <a:srgbClr val="000000"/>
              </a:buClr>
            </a:lvl3pPr>
            <a:lvl4pPr>
              <a:lnSpc>
                <a:spcPct val="110000"/>
              </a:lnSpc>
              <a:spcBef>
                <a:spcPts val="800"/>
              </a:spcBef>
              <a:buClr>
                <a:srgbClr val="000000"/>
              </a:buClr>
            </a:lvl4pPr>
            <a:lvl5pPr>
              <a:lnSpc>
                <a:spcPct val="110000"/>
              </a:lnSpc>
              <a:spcBef>
                <a:spcPts val="800"/>
              </a:spcBef>
              <a:buClr>
                <a:srgbClr val="000000"/>
              </a:buClr>
            </a:lvl5pPr>
          </a:lstStyle>
          <a:p>
            <a:pPr/>
            <a:r>
              <a:t>Body Level One</a:t>
            </a:r>
          </a:p>
          <a:p>
            <a:pPr lvl="1"/>
            <a:r>
              <a:t>Body Level Two</a:t>
            </a:r>
          </a:p>
          <a:p>
            <a:pPr lvl="2"/>
            <a:r>
              <a:t>Body Level Three</a:t>
            </a:r>
          </a:p>
          <a:p>
            <a:pPr lvl="3"/>
            <a:r>
              <a:t>Body Level Four</a:t>
            </a:r>
          </a:p>
          <a:p>
            <a:pPr lvl="4"/>
            <a:r>
              <a:t>Body Level Five</a:t>
            </a:r>
          </a:p>
        </p:txBody>
      </p:sp>
      <p:sp>
        <p:nvSpPr>
          <p:cNvPr id="118" name="Google Shape;59;p14"/>
          <p:cNvSpPr txBox="1"/>
          <p:nvPr>
            <p:ph type="body" sz="quarter" idx="21"/>
          </p:nvPr>
        </p:nvSpPr>
        <p:spPr>
          <a:xfrm>
            <a:off x="4547287" y="2716386"/>
            <a:ext cx="3968101" cy="1916401"/>
          </a:xfrm>
          <a:prstGeom prst="rect">
            <a:avLst/>
          </a:prstGeom>
        </p:spPr>
        <p:txBody>
          <a:bodyPr lIns="34275" tIns="34275" rIns="34275" bIns="34275"/>
          <a:lstStyle/>
          <a:p>
            <a:pPr indent="-317500">
              <a:lnSpc>
                <a:spcPct val="110000"/>
              </a:lnSpc>
              <a:spcBef>
                <a:spcPts val="800"/>
              </a:spcBef>
              <a:buClr>
                <a:srgbClr val="000000"/>
              </a:buClr>
            </a:pPr>
          </a:p>
        </p:txBody>
      </p:sp>
      <p:sp>
        <p:nvSpPr>
          <p:cNvPr id="119" name="Slide Number"/>
          <p:cNvSpPr txBox="1"/>
          <p:nvPr>
            <p:ph type="sldNum" sz="quarter" idx="2"/>
          </p:nvPr>
        </p:nvSpPr>
        <p:spPr>
          <a:xfrm>
            <a:off x="8846725" y="4850213"/>
            <a:ext cx="222513" cy="204096"/>
          </a:xfrm>
          <a:prstGeom prst="rect">
            <a:avLst/>
          </a:prstGeom>
        </p:spPr>
        <p:txBody>
          <a:bodyPr lIns="34275" tIns="34275" rIns="34275" bIns="34275"/>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126" name="Google Shape;69;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27" name="Google Shape;70;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28" name="Google Shape;71;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29" name="Title Text"/>
          <p:cNvSpPr txBox="1"/>
          <p:nvPr>
            <p:ph type="title"/>
          </p:nvPr>
        </p:nvSpPr>
        <p:spPr>
          <a:xfrm>
            <a:off x="388401" y="733805"/>
            <a:ext cx="3765889" cy="3652844"/>
          </a:xfrm>
          <a:prstGeom prst="rect">
            <a:avLst/>
          </a:prstGeom>
        </p:spPr>
        <p:txBody>
          <a:bodyPr lIns="34275" tIns="34275" rIns="34275" bIns="34275"/>
          <a:lstStyle>
            <a:lvl1pPr>
              <a:defRPr b="1" sz="4100"/>
            </a:lvl1pPr>
          </a:lstStyle>
          <a:p>
            <a:pPr/>
            <a:r>
              <a:t>Title Text</a:t>
            </a:r>
          </a:p>
        </p:txBody>
      </p:sp>
      <p:sp>
        <p:nvSpPr>
          <p:cNvPr id="130" name="Body Level One…"/>
          <p:cNvSpPr txBox="1"/>
          <p:nvPr>
            <p:ph type="body" sz="half" idx="1"/>
          </p:nvPr>
        </p:nvSpPr>
        <p:spPr>
          <a:xfrm>
            <a:off x="4996626" y="726948"/>
            <a:ext cx="3765888" cy="3652843"/>
          </a:xfrm>
          <a:prstGeom prst="rect">
            <a:avLst/>
          </a:prstGeom>
        </p:spPr>
        <p:txBody>
          <a:bodyPr lIns="34275" tIns="34275" rIns="34275" bIns="34275"/>
          <a:lstStyle>
            <a:lvl1pPr marL="228600" indent="0">
              <a:lnSpc>
                <a:spcPct val="110000"/>
              </a:lnSpc>
              <a:spcBef>
                <a:spcPts val="800"/>
              </a:spcBef>
              <a:buClrTx/>
              <a:buSzTx/>
              <a:buFontTx/>
              <a:buNone/>
              <a:defRPr sz="1500">
                <a:solidFill>
                  <a:srgbClr val="000000"/>
                </a:solidFill>
              </a:defRPr>
            </a:lvl1pPr>
            <a:lvl2pPr marL="937078" indent="-340178">
              <a:lnSpc>
                <a:spcPct val="110000"/>
              </a:lnSpc>
              <a:spcBef>
                <a:spcPts val="800"/>
              </a:spcBef>
              <a:buClrTx/>
              <a:buSzPts val="1500"/>
              <a:buFontTx/>
              <a:buChar char="•"/>
              <a:defRPr sz="1500">
                <a:solidFill>
                  <a:srgbClr val="000000"/>
                </a:solidFill>
              </a:defRPr>
            </a:lvl2pPr>
            <a:lvl3pPr marL="228600" indent="914400">
              <a:lnSpc>
                <a:spcPct val="110000"/>
              </a:lnSpc>
              <a:spcBef>
                <a:spcPts val="800"/>
              </a:spcBef>
              <a:buClrTx/>
              <a:buSzTx/>
              <a:buFontTx/>
              <a:buNone/>
              <a:defRPr sz="1500">
                <a:solidFill>
                  <a:srgbClr val="000000"/>
                </a:solidFill>
              </a:defRPr>
            </a:lvl3pPr>
            <a:lvl4pPr marL="1908175" indent="-396875">
              <a:lnSpc>
                <a:spcPct val="110000"/>
              </a:lnSpc>
              <a:spcBef>
                <a:spcPts val="800"/>
              </a:spcBef>
              <a:buClrTx/>
              <a:buSzPts val="1500"/>
              <a:buFontTx/>
              <a:buChar char="•"/>
              <a:defRPr sz="1500">
                <a:solidFill>
                  <a:srgbClr val="000000"/>
                </a:solidFill>
              </a:defRPr>
            </a:lvl4pPr>
            <a:lvl5pPr marL="228600" indent="1828800">
              <a:lnSpc>
                <a:spcPct val="110000"/>
              </a:lnSpc>
              <a:spcBef>
                <a:spcPts val="800"/>
              </a:spcBef>
              <a:buClrTx/>
              <a:buSzTx/>
              <a:buFontTx/>
              <a:buNone/>
              <a:defRPr sz="15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31"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138" name="Google Shape;69;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39" name="Google Shape;70;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40" name="Google Shape;71;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41" name="Title Text"/>
          <p:cNvSpPr txBox="1"/>
          <p:nvPr>
            <p:ph type="title"/>
          </p:nvPr>
        </p:nvSpPr>
        <p:spPr>
          <a:xfrm>
            <a:off x="388401" y="733805"/>
            <a:ext cx="3765889" cy="3905775"/>
          </a:xfrm>
          <a:prstGeom prst="rect">
            <a:avLst/>
          </a:prstGeom>
        </p:spPr>
        <p:txBody>
          <a:bodyPr lIns="34275" tIns="34275" rIns="34275" bIns="34275"/>
          <a:lstStyle>
            <a:lvl1pPr>
              <a:defRPr b="1" sz="4100"/>
            </a:lvl1pPr>
          </a:lstStyle>
          <a:p>
            <a:pPr/>
            <a:r>
              <a:t>Title Text</a:t>
            </a:r>
          </a:p>
        </p:txBody>
      </p:sp>
      <p:sp>
        <p:nvSpPr>
          <p:cNvPr id="142" name="Body Level One…"/>
          <p:cNvSpPr txBox="1"/>
          <p:nvPr>
            <p:ph type="body" sz="quarter" idx="1"/>
          </p:nvPr>
        </p:nvSpPr>
        <p:spPr>
          <a:xfrm>
            <a:off x="4547287" y="726948"/>
            <a:ext cx="3968063" cy="1916336"/>
          </a:xfrm>
          <a:prstGeom prst="rect">
            <a:avLst/>
          </a:prstGeom>
        </p:spPr>
        <p:txBody>
          <a:bodyPr lIns="34275" tIns="34275" rIns="34275" bIns="34275"/>
          <a:lstStyle>
            <a:lvl1pPr marL="228600" indent="0">
              <a:lnSpc>
                <a:spcPct val="110000"/>
              </a:lnSpc>
              <a:spcBef>
                <a:spcPts val="800"/>
              </a:spcBef>
              <a:buClrTx/>
              <a:buSzTx/>
              <a:buFontTx/>
              <a:buNone/>
              <a:defRPr sz="1500">
                <a:solidFill>
                  <a:srgbClr val="000000"/>
                </a:solidFill>
              </a:defRPr>
            </a:lvl1pPr>
            <a:lvl2pPr marL="937078" indent="-340178">
              <a:lnSpc>
                <a:spcPct val="110000"/>
              </a:lnSpc>
              <a:spcBef>
                <a:spcPts val="800"/>
              </a:spcBef>
              <a:buClrTx/>
              <a:buSzPts val="1500"/>
              <a:buFontTx/>
              <a:buChar char="•"/>
              <a:defRPr sz="1500">
                <a:solidFill>
                  <a:srgbClr val="000000"/>
                </a:solidFill>
              </a:defRPr>
            </a:lvl2pPr>
            <a:lvl3pPr marL="228600" indent="914400">
              <a:lnSpc>
                <a:spcPct val="110000"/>
              </a:lnSpc>
              <a:spcBef>
                <a:spcPts val="800"/>
              </a:spcBef>
              <a:buClrTx/>
              <a:buSzTx/>
              <a:buFontTx/>
              <a:buNone/>
              <a:defRPr sz="1500">
                <a:solidFill>
                  <a:srgbClr val="000000"/>
                </a:solidFill>
              </a:defRPr>
            </a:lvl3pPr>
            <a:lvl4pPr marL="1908175" indent="-396875">
              <a:lnSpc>
                <a:spcPct val="110000"/>
              </a:lnSpc>
              <a:spcBef>
                <a:spcPts val="800"/>
              </a:spcBef>
              <a:buClrTx/>
              <a:buSzPts val="1500"/>
              <a:buFontTx/>
              <a:buChar char="•"/>
              <a:defRPr sz="1500">
                <a:solidFill>
                  <a:srgbClr val="000000"/>
                </a:solidFill>
              </a:defRPr>
            </a:lvl4pPr>
            <a:lvl5pPr marL="228600" indent="1828800">
              <a:lnSpc>
                <a:spcPct val="110000"/>
              </a:lnSpc>
              <a:spcBef>
                <a:spcPts val="800"/>
              </a:spcBef>
              <a:buClrTx/>
              <a:buSzTx/>
              <a:buFontTx/>
              <a:buNone/>
              <a:defRPr sz="15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43" name="Google Shape;81;p17"/>
          <p:cNvSpPr txBox="1"/>
          <p:nvPr>
            <p:ph type="body" sz="quarter" idx="21"/>
          </p:nvPr>
        </p:nvSpPr>
        <p:spPr>
          <a:xfrm>
            <a:off x="4547287" y="2716386"/>
            <a:ext cx="3968063" cy="1916336"/>
          </a:xfrm>
          <a:prstGeom prst="rect">
            <a:avLst/>
          </a:prstGeom>
        </p:spPr>
        <p:txBody>
          <a:bodyPr lIns="34275" tIns="34275" rIns="34275" bIns="34275"/>
          <a:lstStyle/>
          <a:p>
            <a:pPr marL="228600" indent="0">
              <a:lnSpc>
                <a:spcPct val="110000"/>
              </a:lnSpc>
              <a:spcBef>
                <a:spcPts val="800"/>
              </a:spcBef>
              <a:buClrTx/>
              <a:buSzTx/>
              <a:buFontTx/>
              <a:buNone/>
              <a:defRPr sz="1500">
                <a:solidFill>
                  <a:srgbClr val="000000"/>
                </a:solidFill>
              </a:defRPr>
            </a:pPr>
          </a:p>
        </p:txBody>
      </p:sp>
      <p:sp>
        <p:nvSpPr>
          <p:cNvPr id="144"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51" name="Google Shape;69;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52" name="Google Shape;70;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53" name="Google Shape;71;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54" name="Title Text"/>
          <p:cNvSpPr txBox="1"/>
          <p:nvPr>
            <p:ph type="title"/>
          </p:nvPr>
        </p:nvSpPr>
        <p:spPr>
          <a:xfrm>
            <a:off x="388401" y="733805"/>
            <a:ext cx="3765889" cy="3805672"/>
          </a:xfrm>
          <a:prstGeom prst="rect">
            <a:avLst/>
          </a:prstGeom>
        </p:spPr>
        <p:txBody>
          <a:bodyPr lIns="34275" tIns="34275" rIns="34275" bIns="34275"/>
          <a:lstStyle>
            <a:lvl1pPr>
              <a:defRPr b="1" sz="4100"/>
            </a:lvl1pPr>
          </a:lstStyle>
          <a:p>
            <a:pPr/>
            <a:r>
              <a:t>Title Text</a:t>
            </a:r>
          </a:p>
        </p:txBody>
      </p:sp>
      <p:sp>
        <p:nvSpPr>
          <p:cNvPr id="155" name="Body Level One…"/>
          <p:cNvSpPr txBox="1"/>
          <p:nvPr>
            <p:ph type="body" sz="quarter" idx="1"/>
          </p:nvPr>
        </p:nvSpPr>
        <p:spPr>
          <a:xfrm>
            <a:off x="4996624" y="2701527"/>
            <a:ext cx="3765889" cy="1683436"/>
          </a:xfrm>
          <a:prstGeom prst="rect">
            <a:avLst/>
          </a:prstGeom>
        </p:spPr>
        <p:txBody>
          <a:bodyPr lIns="34275" tIns="34275" rIns="34275" bIns="34275" anchor="b"/>
          <a:lstStyle>
            <a:lvl1pPr marL="228600" indent="0">
              <a:lnSpc>
                <a:spcPct val="100000"/>
              </a:lnSpc>
              <a:spcBef>
                <a:spcPts val="800"/>
              </a:spcBef>
              <a:buClrTx/>
              <a:buSzTx/>
              <a:buFontTx/>
              <a:buNone/>
              <a:defRPr i="1" sz="1700">
                <a:solidFill>
                  <a:srgbClr val="000000"/>
                </a:solidFill>
              </a:defRPr>
            </a:lvl1pPr>
            <a:lvl2pPr marL="228600" indent="368300">
              <a:lnSpc>
                <a:spcPct val="100000"/>
              </a:lnSpc>
              <a:spcBef>
                <a:spcPts val="800"/>
              </a:spcBef>
              <a:buClrTx/>
              <a:buSzTx/>
              <a:buFontTx/>
              <a:buNone/>
              <a:defRPr i="1" sz="1700">
                <a:solidFill>
                  <a:srgbClr val="000000"/>
                </a:solidFill>
              </a:defRPr>
            </a:lvl2pPr>
            <a:lvl3pPr marL="228600" indent="914400">
              <a:lnSpc>
                <a:spcPct val="100000"/>
              </a:lnSpc>
              <a:spcBef>
                <a:spcPts val="800"/>
              </a:spcBef>
              <a:buClrTx/>
              <a:buSzTx/>
              <a:buFontTx/>
              <a:buNone/>
              <a:defRPr i="1" sz="1700">
                <a:solidFill>
                  <a:srgbClr val="000000"/>
                </a:solidFill>
              </a:defRPr>
            </a:lvl3pPr>
            <a:lvl4pPr marL="228600" indent="1295400">
              <a:lnSpc>
                <a:spcPct val="100000"/>
              </a:lnSpc>
              <a:spcBef>
                <a:spcPts val="800"/>
              </a:spcBef>
              <a:buClrTx/>
              <a:buSzTx/>
              <a:buFontTx/>
              <a:buNone/>
              <a:defRPr i="1" sz="1700">
                <a:solidFill>
                  <a:srgbClr val="000000"/>
                </a:solidFill>
              </a:defRPr>
            </a:lvl4pPr>
            <a:lvl5pPr marL="228600" indent="1828800">
              <a:lnSpc>
                <a:spcPct val="100000"/>
              </a:lnSpc>
              <a:spcBef>
                <a:spcPts val="800"/>
              </a:spcBef>
              <a:buClrTx/>
              <a:buSzTx/>
              <a:buFontTx/>
              <a:buNone/>
              <a:defRPr i="1" sz="17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56" name="Google Shape;91;p18"/>
          <p:cNvSpPr/>
          <p:nvPr/>
        </p:nvSpPr>
        <p:spPr>
          <a:xfrm>
            <a:off x="4996626" y="4657444"/>
            <a:ext cx="3765888" cy="34290"/>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57"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64" name="Google Shape;69;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65" name="Google Shape;70;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66" name="Google Shape;71;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67" name="Title Text"/>
          <p:cNvSpPr txBox="1"/>
          <p:nvPr>
            <p:ph type="title"/>
          </p:nvPr>
        </p:nvSpPr>
        <p:spPr>
          <a:xfrm>
            <a:off x="388401" y="733805"/>
            <a:ext cx="3765043" cy="3653232"/>
          </a:xfrm>
          <a:prstGeom prst="rect">
            <a:avLst/>
          </a:prstGeom>
        </p:spPr>
        <p:txBody>
          <a:bodyPr lIns="34275" tIns="34275" rIns="34275" bIns="34275"/>
          <a:lstStyle>
            <a:lvl1pPr>
              <a:defRPr b="1" sz="4100"/>
            </a:lvl1pPr>
          </a:lstStyle>
          <a:p>
            <a:pPr/>
            <a:r>
              <a:t>Title Text</a:t>
            </a:r>
          </a:p>
        </p:txBody>
      </p:sp>
      <p:sp>
        <p:nvSpPr>
          <p:cNvPr id="168" name="Body Level One…"/>
          <p:cNvSpPr txBox="1"/>
          <p:nvPr>
            <p:ph type="body" sz="quarter" idx="1"/>
          </p:nvPr>
        </p:nvSpPr>
        <p:spPr>
          <a:xfrm>
            <a:off x="4996624" y="2674978"/>
            <a:ext cx="3765889" cy="1709985"/>
          </a:xfrm>
          <a:prstGeom prst="rect">
            <a:avLst/>
          </a:prstGeom>
        </p:spPr>
        <p:txBody>
          <a:bodyPr lIns="34275" tIns="34275" rIns="34275" bIns="34275" anchor="b"/>
          <a:lstStyle>
            <a:lvl1pPr marL="228600" indent="0">
              <a:lnSpc>
                <a:spcPct val="110000"/>
              </a:lnSpc>
              <a:spcBef>
                <a:spcPts val="800"/>
              </a:spcBef>
              <a:buClrTx/>
              <a:buSzTx/>
              <a:buFontTx/>
              <a:buNone/>
              <a:defRPr i="1" sz="1700">
                <a:solidFill>
                  <a:srgbClr val="000000"/>
                </a:solidFill>
              </a:defRPr>
            </a:lvl1pPr>
            <a:lvl2pPr marL="228600" indent="457200">
              <a:lnSpc>
                <a:spcPct val="110000"/>
              </a:lnSpc>
              <a:spcBef>
                <a:spcPts val="800"/>
              </a:spcBef>
              <a:buClrTx/>
              <a:buSzTx/>
              <a:buFontTx/>
              <a:buNone/>
              <a:defRPr i="1" sz="1700">
                <a:solidFill>
                  <a:srgbClr val="000000"/>
                </a:solidFill>
              </a:defRPr>
            </a:lvl2pPr>
            <a:lvl3pPr marL="228600" indent="914400">
              <a:lnSpc>
                <a:spcPct val="110000"/>
              </a:lnSpc>
              <a:spcBef>
                <a:spcPts val="800"/>
              </a:spcBef>
              <a:buClrTx/>
              <a:buSzTx/>
              <a:buFontTx/>
              <a:buNone/>
              <a:defRPr i="1" sz="1700">
                <a:solidFill>
                  <a:srgbClr val="000000"/>
                </a:solidFill>
              </a:defRPr>
            </a:lvl3pPr>
            <a:lvl4pPr marL="228600" indent="1371600">
              <a:lnSpc>
                <a:spcPct val="110000"/>
              </a:lnSpc>
              <a:spcBef>
                <a:spcPts val="800"/>
              </a:spcBef>
              <a:buClrTx/>
              <a:buSzTx/>
              <a:buFontTx/>
              <a:buNone/>
              <a:defRPr i="1" sz="1700">
                <a:solidFill>
                  <a:srgbClr val="000000"/>
                </a:solidFill>
              </a:defRPr>
            </a:lvl4pPr>
            <a:lvl5pPr marL="228600" indent="1828800">
              <a:lnSpc>
                <a:spcPct val="110000"/>
              </a:lnSpc>
              <a:spcBef>
                <a:spcPts val="800"/>
              </a:spcBef>
              <a:buClrTx/>
              <a:buSzTx/>
              <a:buFontTx/>
              <a:buNone/>
              <a:defRPr i="1" sz="17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176" name="Google Shape;99;p20"/>
          <p:cNvSpPr/>
          <p:nvPr/>
        </p:nvSpPr>
        <p:spPr>
          <a:xfrm>
            <a:off x="388402" y="381067"/>
            <a:ext cx="8366760" cy="111959"/>
          </a:xfrm>
          <a:prstGeom prst="rect">
            <a:avLst/>
          </a:prstGeom>
          <a:solidFill>
            <a:srgbClr val="000000"/>
          </a:solidFill>
          <a:ln w="12700">
            <a:miter lim="400000"/>
          </a:ln>
        </p:spPr>
        <p:txBody>
          <a:bodyPr lIns="0" tIns="0" rIns="0" bIns="0" anchor="ctr"/>
          <a:lstStyle/>
          <a:p>
            <a:pPr algn="ctr"/>
          </a:p>
        </p:txBody>
      </p:sp>
      <p:sp>
        <p:nvSpPr>
          <p:cNvPr id="177" name="Title Text"/>
          <p:cNvSpPr txBox="1"/>
          <p:nvPr>
            <p:ph type="title"/>
          </p:nvPr>
        </p:nvSpPr>
        <p:spPr>
          <a:xfrm>
            <a:off x="388401" y="733588"/>
            <a:ext cx="8374113" cy="804794"/>
          </a:xfrm>
          <a:prstGeom prst="rect">
            <a:avLst/>
          </a:prstGeom>
        </p:spPr>
        <p:txBody>
          <a:bodyPr lIns="34275" tIns="34275" rIns="34275" bIns="34275"/>
          <a:lstStyle>
            <a:lvl1pPr>
              <a:defRPr b="1" sz="4100"/>
            </a:lvl1pPr>
          </a:lstStyle>
          <a:p>
            <a:pPr/>
            <a:r>
              <a:t>Title Text</a:t>
            </a:r>
          </a:p>
        </p:txBody>
      </p:sp>
      <p:sp>
        <p:nvSpPr>
          <p:cNvPr id="178" name="Body Level One…"/>
          <p:cNvSpPr txBox="1"/>
          <p:nvPr>
            <p:ph type="body" sz="quarter" idx="1"/>
          </p:nvPr>
        </p:nvSpPr>
        <p:spPr>
          <a:xfrm>
            <a:off x="388401" y="1634181"/>
            <a:ext cx="3765043" cy="491182"/>
          </a:xfrm>
          <a:prstGeom prst="rect">
            <a:avLst/>
          </a:prstGeom>
        </p:spPr>
        <p:txBody>
          <a:bodyPr lIns="34275" tIns="34275" rIns="34275" bIns="34275" anchor="b"/>
          <a:lstStyle>
            <a:lvl1pPr marL="228600" indent="0">
              <a:lnSpc>
                <a:spcPct val="110000"/>
              </a:lnSpc>
              <a:spcBef>
                <a:spcPts val="800"/>
              </a:spcBef>
              <a:buClrTx/>
              <a:buSzTx/>
              <a:buFontTx/>
              <a:buNone/>
              <a:defRPr i="1" sz="1700">
                <a:solidFill>
                  <a:srgbClr val="000000"/>
                </a:solidFill>
              </a:defRPr>
            </a:lvl1pPr>
            <a:lvl2pPr marL="228600" indent="457200">
              <a:lnSpc>
                <a:spcPct val="110000"/>
              </a:lnSpc>
              <a:spcBef>
                <a:spcPts val="800"/>
              </a:spcBef>
              <a:buClrTx/>
              <a:buSzTx/>
              <a:buFontTx/>
              <a:buNone/>
              <a:defRPr i="1" sz="1700">
                <a:solidFill>
                  <a:srgbClr val="000000"/>
                </a:solidFill>
              </a:defRPr>
            </a:lvl2pPr>
            <a:lvl3pPr marL="228600" indent="914400">
              <a:lnSpc>
                <a:spcPct val="110000"/>
              </a:lnSpc>
              <a:spcBef>
                <a:spcPts val="800"/>
              </a:spcBef>
              <a:buClrTx/>
              <a:buSzTx/>
              <a:buFontTx/>
              <a:buNone/>
              <a:defRPr i="1" sz="1700">
                <a:solidFill>
                  <a:srgbClr val="000000"/>
                </a:solidFill>
              </a:defRPr>
            </a:lvl3pPr>
            <a:lvl4pPr marL="228600" indent="1371600">
              <a:lnSpc>
                <a:spcPct val="110000"/>
              </a:lnSpc>
              <a:spcBef>
                <a:spcPts val="800"/>
              </a:spcBef>
              <a:buClrTx/>
              <a:buSzTx/>
              <a:buFontTx/>
              <a:buNone/>
              <a:defRPr i="1" sz="1700">
                <a:solidFill>
                  <a:srgbClr val="000000"/>
                </a:solidFill>
              </a:defRPr>
            </a:lvl4pPr>
            <a:lvl5pPr marL="228600" indent="1828800">
              <a:lnSpc>
                <a:spcPct val="110000"/>
              </a:lnSpc>
              <a:spcBef>
                <a:spcPts val="800"/>
              </a:spcBef>
              <a:buClrTx/>
              <a:buSzTx/>
              <a:buFontTx/>
              <a:buNone/>
              <a:defRPr i="1" sz="17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79" name="Google Shape;102;p20"/>
          <p:cNvSpPr txBox="1"/>
          <p:nvPr>
            <p:ph type="body" sz="quarter" idx="21"/>
          </p:nvPr>
        </p:nvSpPr>
        <p:spPr>
          <a:xfrm>
            <a:off x="388402" y="2157064"/>
            <a:ext cx="3765042" cy="2492172"/>
          </a:xfrm>
          <a:prstGeom prst="rect">
            <a:avLst/>
          </a:prstGeom>
        </p:spPr>
        <p:txBody>
          <a:bodyPr lIns="34275" tIns="34275" rIns="34275" bIns="34275"/>
          <a:lstStyle/>
          <a:p>
            <a:pPr marL="228600" indent="0">
              <a:lnSpc>
                <a:spcPct val="110000"/>
              </a:lnSpc>
              <a:spcBef>
                <a:spcPts val="800"/>
              </a:spcBef>
              <a:buClrTx/>
              <a:buSzTx/>
              <a:buFontTx/>
              <a:buNone/>
              <a:defRPr sz="1500">
                <a:solidFill>
                  <a:srgbClr val="000000"/>
                </a:solidFill>
              </a:defRPr>
            </a:pPr>
          </a:p>
        </p:txBody>
      </p:sp>
      <p:sp>
        <p:nvSpPr>
          <p:cNvPr id="180" name="Google Shape;103;p20"/>
          <p:cNvSpPr txBox="1"/>
          <p:nvPr>
            <p:ph type="body" sz="quarter" idx="22"/>
          </p:nvPr>
        </p:nvSpPr>
        <p:spPr>
          <a:xfrm>
            <a:off x="4996626" y="1634181"/>
            <a:ext cx="3765888" cy="491182"/>
          </a:xfrm>
          <a:prstGeom prst="rect">
            <a:avLst/>
          </a:prstGeom>
        </p:spPr>
        <p:txBody>
          <a:bodyPr lIns="34275" tIns="34275" rIns="34275" bIns="34275" anchor="b"/>
          <a:lstStyle/>
          <a:p>
            <a:pPr marL="228600" indent="0">
              <a:lnSpc>
                <a:spcPct val="110000"/>
              </a:lnSpc>
              <a:spcBef>
                <a:spcPts val="800"/>
              </a:spcBef>
              <a:buClrTx/>
              <a:buSzTx/>
              <a:buFontTx/>
              <a:buNone/>
              <a:defRPr i="1" sz="1700">
                <a:solidFill>
                  <a:srgbClr val="000000"/>
                </a:solidFill>
              </a:defRPr>
            </a:pPr>
          </a:p>
        </p:txBody>
      </p:sp>
      <p:sp>
        <p:nvSpPr>
          <p:cNvPr id="181" name="Google Shape;104;p20"/>
          <p:cNvSpPr txBox="1"/>
          <p:nvPr>
            <p:ph type="body" sz="quarter" idx="23"/>
          </p:nvPr>
        </p:nvSpPr>
        <p:spPr>
          <a:xfrm>
            <a:off x="4996626" y="2157064"/>
            <a:ext cx="3765888" cy="2492172"/>
          </a:xfrm>
          <a:prstGeom prst="rect">
            <a:avLst/>
          </a:prstGeom>
        </p:spPr>
        <p:txBody>
          <a:bodyPr lIns="34275" tIns="34275" rIns="34275" bIns="34275"/>
          <a:lstStyle/>
          <a:p>
            <a:pPr marL="228600" indent="0">
              <a:lnSpc>
                <a:spcPct val="110000"/>
              </a:lnSpc>
              <a:spcBef>
                <a:spcPts val="800"/>
              </a:spcBef>
              <a:buClrTx/>
              <a:buSzTx/>
              <a:buFontTx/>
              <a:buNone/>
              <a:defRPr sz="1500">
                <a:solidFill>
                  <a:srgbClr val="000000"/>
                </a:solidFill>
              </a:defRPr>
            </a:pPr>
          </a:p>
        </p:txBody>
      </p:sp>
      <p:sp>
        <p:nvSpPr>
          <p:cNvPr id="182"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189" name="Google Shape;69;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90" name="Google Shape;70;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91" name="Google Shape;71;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192" name="Title Text"/>
          <p:cNvSpPr txBox="1"/>
          <p:nvPr>
            <p:ph type="title"/>
          </p:nvPr>
        </p:nvSpPr>
        <p:spPr>
          <a:xfrm>
            <a:off x="388401" y="733805"/>
            <a:ext cx="3765889" cy="3652844"/>
          </a:xfrm>
          <a:prstGeom prst="rect">
            <a:avLst/>
          </a:prstGeom>
        </p:spPr>
        <p:txBody>
          <a:bodyPr lIns="34275" tIns="34275" rIns="34275" bIns="34275"/>
          <a:lstStyle>
            <a:lvl1pPr>
              <a:defRPr b="1" sz="4100"/>
            </a:lvl1pPr>
          </a:lstStyle>
          <a:p>
            <a:pPr/>
            <a:r>
              <a:t>Title Text</a:t>
            </a:r>
          </a:p>
        </p:txBody>
      </p:sp>
      <p:sp>
        <p:nvSpPr>
          <p:cNvPr id="193"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00" name="Google Shape;69;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01" name="Google Shape;70;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02" name="Google Shape;71;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03"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210" name="Google Shape;69;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11" name="Google Shape;70;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12" name="Google Shape;71;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13" name="Title Text"/>
          <p:cNvSpPr txBox="1"/>
          <p:nvPr>
            <p:ph type="title"/>
          </p:nvPr>
        </p:nvSpPr>
        <p:spPr>
          <a:xfrm>
            <a:off x="388401" y="733805"/>
            <a:ext cx="3765712" cy="1702982"/>
          </a:xfrm>
          <a:prstGeom prst="rect">
            <a:avLst/>
          </a:prstGeom>
        </p:spPr>
        <p:txBody>
          <a:bodyPr lIns="34275" tIns="34275" rIns="34275" bIns="34275"/>
          <a:lstStyle>
            <a:lvl1pPr>
              <a:defRPr b="1" sz="3300"/>
            </a:lvl1pPr>
          </a:lstStyle>
          <a:p>
            <a:pPr/>
            <a:r>
              <a:t>Title Text</a:t>
            </a:r>
          </a:p>
        </p:txBody>
      </p:sp>
      <p:sp>
        <p:nvSpPr>
          <p:cNvPr id="214" name="Body Level One…"/>
          <p:cNvSpPr txBox="1"/>
          <p:nvPr>
            <p:ph type="body" sz="half" idx="1"/>
          </p:nvPr>
        </p:nvSpPr>
        <p:spPr>
          <a:xfrm>
            <a:off x="4989886" y="740567"/>
            <a:ext cx="3765712" cy="3655220"/>
          </a:xfrm>
          <a:prstGeom prst="rect">
            <a:avLst/>
          </a:prstGeom>
        </p:spPr>
        <p:txBody>
          <a:bodyPr lIns="34275" tIns="34275" rIns="34275" bIns="34275"/>
          <a:lstStyle>
            <a:lvl1pPr marL="228600" indent="0">
              <a:lnSpc>
                <a:spcPct val="110000"/>
              </a:lnSpc>
              <a:spcBef>
                <a:spcPts val="800"/>
              </a:spcBef>
              <a:buClrTx/>
              <a:buSzTx/>
              <a:buFontTx/>
              <a:buNone/>
              <a:defRPr sz="1500">
                <a:solidFill>
                  <a:srgbClr val="000000"/>
                </a:solidFill>
              </a:defRPr>
            </a:lvl1pPr>
            <a:lvl2pPr marL="937078" indent="-340178">
              <a:lnSpc>
                <a:spcPct val="110000"/>
              </a:lnSpc>
              <a:spcBef>
                <a:spcPts val="800"/>
              </a:spcBef>
              <a:buClrTx/>
              <a:buSzPts val="1500"/>
              <a:buFontTx/>
              <a:buChar char="•"/>
              <a:defRPr sz="1500">
                <a:solidFill>
                  <a:srgbClr val="000000"/>
                </a:solidFill>
              </a:defRPr>
            </a:lvl2pPr>
            <a:lvl3pPr marL="228600" indent="914400">
              <a:lnSpc>
                <a:spcPct val="110000"/>
              </a:lnSpc>
              <a:spcBef>
                <a:spcPts val="800"/>
              </a:spcBef>
              <a:buClrTx/>
              <a:buSzTx/>
              <a:buFontTx/>
              <a:buNone/>
              <a:defRPr sz="1500">
                <a:solidFill>
                  <a:srgbClr val="000000"/>
                </a:solidFill>
              </a:defRPr>
            </a:lvl3pPr>
            <a:lvl4pPr marL="1937327" indent="-406977">
              <a:lnSpc>
                <a:spcPct val="110000"/>
              </a:lnSpc>
              <a:spcBef>
                <a:spcPts val="800"/>
              </a:spcBef>
              <a:buClrTx/>
              <a:buSzPts val="1500"/>
              <a:buFontTx/>
              <a:buChar char="•"/>
              <a:defRPr sz="1500">
                <a:solidFill>
                  <a:srgbClr val="000000"/>
                </a:solidFill>
              </a:defRPr>
            </a:lvl4pPr>
            <a:lvl5pPr marL="228600" indent="1828800">
              <a:lnSpc>
                <a:spcPct val="110000"/>
              </a:lnSpc>
              <a:spcBef>
                <a:spcPts val="800"/>
              </a:spcBef>
              <a:buClrTx/>
              <a:buSzTx/>
              <a:buFontTx/>
              <a:buNone/>
              <a:defRPr sz="15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15" name="Google Shape;120;p23"/>
          <p:cNvSpPr txBox="1"/>
          <p:nvPr>
            <p:ph type="body" sz="quarter" idx="21"/>
          </p:nvPr>
        </p:nvSpPr>
        <p:spPr>
          <a:xfrm>
            <a:off x="388401" y="2520779"/>
            <a:ext cx="3765712" cy="1880962"/>
          </a:xfrm>
          <a:prstGeom prst="rect">
            <a:avLst/>
          </a:prstGeom>
        </p:spPr>
        <p:txBody>
          <a:bodyPr lIns="34275" tIns="34275" rIns="34275" bIns="34275"/>
          <a:lstStyle/>
          <a:p>
            <a:pPr marL="228600" indent="0">
              <a:lnSpc>
                <a:spcPct val="110000"/>
              </a:lnSpc>
              <a:spcBef>
                <a:spcPts val="800"/>
              </a:spcBef>
              <a:buClrTx/>
              <a:buSzTx/>
              <a:buFontTx/>
              <a:buNone/>
              <a:defRPr i="1">
                <a:solidFill>
                  <a:srgbClr val="000000"/>
                </a:solidFill>
              </a:defRPr>
            </a:pPr>
          </a:p>
        </p:txBody>
      </p:sp>
      <p:sp>
        <p:nvSpPr>
          <p:cNvPr id="216"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223" name="Google Shape;69;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24" name="Google Shape;70;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25" name="Google Shape;71;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26" name="Title Text"/>
          <p:cNvSpPr txBox="1"/>
          <p:nvPr>
            <p:ph type="title"/>
          </p:nvPr>
        </p:nvSpPr>
        <p:spPr>
          <a:xfrm>
            <a:off x="388401" y="733805"/>
            <a:ext cx="3765712" cy="1702982"/>
          </a:xfrm>
          <a:prstGeom prst="rect">
            <a:avLst/>
          </a:prstGeom>
        </p:spPr>
        <p:txBody>
          <a:bodyPr lIns="34275" tIns="34275" rIns="34275" bIns="34275"/>
          <a:lstStyle>
            <a:lvl1pPr>
              <a:defRPr b="1" sz="3300"/>
            </a:lvl1pPr>
          </a:lstStyle>
          <a:p>
            <a:pPr/>
            <a:r>
              <a:t>Title Text</a:t>
            </a:r>
          </a:p>
        </p:txBody>
      </p:sp>
      <p:sp>
        <p:nvSpPr>
          <p:cNvPr id="227" name="Google Shape;126;p24"/>
          <p:cNvSpPr/>
          <p:nvPr>
            <p:ph type="pic" sz="half" idx="21"/>
          </p:nvPr>
        </p:nvSpPr>
        <p:spPr>
          <a:xfrm>
            <a:off x="4996626" y="740568"/>
            <a:ext cx="3770254" cy="3655221"/>
          </a:xfrm>
          <a:prstGeom prst="rect">
            <a:avLst/>
          </a:prstGeom>
        </p:spPr>
        <p:txBody>
          <a:bodyPr lIns="91439" tIns="45719" rIns="91439" bIns="45719">
            <a:noAutofit/>
          </a:bodyPr>
          <a:lstStyle/>
          <a:p>
            <a:pPr/>
          </a:p>
        </p:txBody>
      </p:sp>
      <p:sp>
        <p:nvSpPr>
          <p:cNvPr id="228" name="Body Level One…"/>
          <p:cNvSpPr txBox="1"/>
          <p:nvPr>
            <p:ph type="body" sz="quarter" idx="1"/>
          </p:nvPr>
        </p:nvSpPr>
        <p:spPr>
          <a:xfrm>
            <a:off x="388401" y="2505331"/>
            <a:ext cx="3765712" cy="1896411"/>
          </a:xfrm>
          <a:prstGeom prst="rect">
            <a:avLst/>
          </a:prstGeom>
        </p:spPr>
        <p:txBody>
          <a:bodyPr lIns="34275" tIns="34275" rIns="34275" bIns="34275"/>
          <a:lstStyle>
            <a:lvl1pPr marL="228600" indent="0">
              <a:lnSpc>
                <a:spcPct val="110000"/>
              </a:lnSpc>
              <a:spcBef>
                <a:spcPts val="800"/>
              </a:spcBef>
              <a:buClrTx/>
              <a:buSzTx/>
              <a:buFontTx/>
              <a:buNone/>
              <a:defRPr i="1" sz="1700">
                <a:solidFill>
                  <a:srgbClr val="000000"/>
                </a:solidFill>
              </a:defRPr>
            </a:lvl1pPr>
            <a:lvl2pPr marL="228600" indent="457200">
              <a:lnSpc>
                <a:spcPct val="110000"/>
              </a:lnSpc>
              <a:spcBef>
                <a:spcPts val="800"/>
              </a:spcBef>
              <a:buClrTx/>
              <a:buSzTx/>
              <a:buFontTx/>
              <a:buNone/>
              <a:defRPr i="1" sz="1700">
                <a:solidFill>
                  <a:srgbClr val="000000"/>
                </a:solidFill>
              </a:defRPr>
            </a:lvl2pPr>
            <a:lvl3pPr marL="228600" indent="914400">
              <a:lnSpc>
                <a:spcPct val="110000"/>
              </a:lnSpc>
              <a:spcBef>
                <a:spcPts val="800"/>
              </a:spcBef>
              <a:buClrTx/>
              <a:buSzTx/>
              <a:buFontTx/>
              <a:buNone/>
              <a:defRPr i="1" sz="1700">
                <a:solidFill>
                  <a:srgbClr val="000000"/>
                </a:solidFill>
              </a:defRPr>
            </a:lvl3pPr>
            <a:lvl4pPr marL="228600" indent="1371600">
              <a:lnSpc>
                <a:spcPct val="110000"/>
              </a:lnSpc>
              <a:spcBef>
                <a:spcPts val="800"/>
              </a:spcBef>
              <a:buClrTx/>
              <a:buSzTx/>
              <a:buFontTx/>
              <a:buNone/>
              <a:defRPr i="1" sz="1700">
                <a:solidFill>
                  <a:srgbClr val="000000"/>
                </a:solidFill>
              </a:defRPr>
            </a:lvl4pPr>
            <a:lvl5pPr marL="228600" indent="1828800">
              <a:lnSpc>
                <a:spcPct val="110000"/>
              </a:lnSpc>
              <a:spcBef>
                <a:spcPts val="800"/>
              </a:spcBef>
              <a:buClrTx/>
              <a:buSzTx/>
              <a:buFontTx/>
              <a:buNone/>
              <a:defRPr i="1" sz="17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29"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236" name="Google Shape;69;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37" name="Google Shape;70;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38" name="Google Shape;71;p1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39" name="Title Text"/>
          <p:cNvSpPr txBox="1"/>
          <p:nvPr>
            <p:ph type="title"/>
          </p:nvPr>
        </p:nvSpPr>
        <p:spPr>
          <a:xfrm>
            <a:off x="388401" y="733805"/>
            <a:ext cx="3765889" cy="3652844"/>
          </a:xfrm>
          <a:prstGeom prst="rect">
            <a:avLst/>
          </a:prstGeom>
        </p:spPr>
        <p:txBody>
          <a:bodyPr lIns="34275" tIns="34275" rIns="34275" bIns="34275"/>
          <a:lstStyle>
            <a:lvl1pPr>
              <a:defRPr b="1" sz="4100"/>
            </a:lvl1pPr>
          </a:lstStyle>
          <a:p>
            <a:pPr/>
            <a:r>
              <a:t>Title Text</a:t>
            </a:r>
          </a:p>
        </p:txBody>
      </p:sp>
      <p:sp>
        <p:nvSpPr>
          <p:cNvPr id="240" name="Body Level One…"/>
          <p:cNvSpPr txBox="1"/>
          <p:nvPr>
            <p:ph type="body" sz="half" idx="1"/>
          </p:nvPr>
        </p:nvSpPr>
        <p:spPr>
          <a:xfrm rot="5400000">
            <a:off x="5053148" y="670425"/>
            <a:ext cx="3652844" cy="3765889"/>
          </a:xfrm>
          <a:prstGeom prst="rect">
            <a:avLst/>
          </a:prstGeom>
        </p:spPr>
        <p:txBody>
          <a:bodyPr lIns="34275" tIns="34275" rIns="34275" bIns="34275"/>
          <a:lstStyle>
            <a:lvl1pPr marL="228600" indent="0">
              <a:lnSpc>
                <a:spcPct val="110000"/>
              </a:lnSpc>
              <a:spcBef>
                <a:spcPts val="800"/>
              </a:spcBef>
              <a:buClrTx/>
              <a:buSzTx/>
              <a:buFontTx/>
              <a:buNone/>
              <a:defRPr sz="1500">
                <a:solidFill>
                  <a:srgbClr val="000000"/>
                </a:solidFill>
              </a:defRPr>
            </a:lvl1pPr>
            <a:lvl2pPr marL="937078" indent="-340178">
              <a:lnSpc>
                <a:spcPct val="110000"/>
              </a:lnSpc>
              <a:spcBef>
                <a:spcPts val="800"/>
              </a:spcBef>
              <a:buClrTx/>
              <a:buSzPts val="1500"/>
              <a:buFontTx/>
              <a:buChar char="•"/>
              <a:defRPr sz="1500">
                <a:solidFill>
                  <a:srgbClr val="000000"/>
                </a:solidFill>
              </a:defRPr>
            </a:lvl2pPr>
            <a:lvl3pPr marL="228600" indent="914400">
              <a:lnSpc>
                <a:spcPct val="110000"/>
              </a:lnSpc>
              <a:spcBef>
                <a:spcPts val="800"/>
              </a:spcBef>
              <a:buClrTx/>
              <a:buSzTx/>
              <a:buFontTx/>
              <a:buNone/>
              <a:defRPr sz="1500">
                <a:solidFill>
                  <a:srgbClr val="000000"/>
                </a:solidFill>
              </a:defRPr>
            </a:lvl3pPr>
            <a:lvl4pPr marL="1908175" indent="-396875">
              <a:lnSpc>
                <a:spcPct val="110000"/>
              </a:lnSpc>
              <a:spcBef>
                <a:spcPts val="800"/>
              </a:spcBef>
              <a:buClrTx/>
              <a:buSzPts val="1500"/>
              <a:buFontTx/>
              <a:buChar char="•"/>
              <a:defRPr sz="1500">
                <a:solidFill>
                  <a:srgbClr val="000000"/>
                </a:solidFill>
              </a:defRPr>
            </a:lvl4pPr>
            <a:lvl5pPr marL="228600" indent="1828800">
              <a:lnSpc>
                <a:spcPct val="110000"/>
              </a:lnSpc>
              <a:spcBef>
                <a:spcPts val="800"/>
              </a:spcBef>
              <a:buClrTx/>
              <a:buSzTx/>
              <a:buFontTx/>
              <a:buNone/>
              <a:defRPr sz="15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41"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248" name="Title Text"/>
          <p:cNvSpPr txBox="1"/>
          <p:nvPr>
            <p:ph type="title"/>
          </p:nvPr>
        </p:nvSpPr>
        <p:spPr>
          <a:xfrm rot="5400000">
            <a:off x="5017263" y="726954"/>
            <a:ext cx="3717697" cy="3758974"/>
          </a:xfrm>
          <a:prstGeom prst="rect">
            <a:avLst/>
          </a:prstGeom>
        </p:spPr>
        <p:txBody>
          <a:bodyPr lIns="34275" tIns="34275" rIns="34275" bIns="34275"/>
          <a:lstStyle>
            <a:lvl1pPr>
              <a:defRPr b="1" sz="4100"/>
            </a:lvl1pPr>
          </a:lstStyle>
          <a:p>
            <a:pPr/>
            <a:r>
              <a:t>Title Text</a:t>
            </a:r>
          </a:p>
        </p:txBody>
      </p:sp>
      <p:sp>
        <p:nvSpPr>
          <p:cNvPr id="249" name="Body Level One…"/>
          <p:cNvSpPr txBox="1"/>
          <p:nvPr>
            <p:ph type="body" sz="half" idx="1"/>
          </p:nvPr>
        </p:nvSpPr>
        <p:spPr>
          <a:xfrm rot="5400000">
            <a:off x="412497" y="723497"/>
            <a:ext cx="3717697" cy="3765889"/>
          </a:xfrm>
          <a:prstGeom prst="rect">
            <a:avLst/>
          </a:prstGeom>
        </p:spPr>
        <p:txBody>
          <a:bodyPr lIns="34275" tIns="34275" rIns="34275" bIns="34275"/>
          <a:lstStyle>
            <a:lvl1pPr marL="228600" indent="0">
              <a:lnSpc>
                <a:spcPct val="110000"/>
              </a:lnSpc>
              <a:spcBef>
                <a:spcPts val="800"/>
              </a:spcBef>
              <a:buClrTx/>
              <a:buSzTx/>
              <a:buFontTx/>
              <a:buNone/>
              <a:defRPr sz="1500">
                <a:solidFill>
                  <a:srgbClr val="000000"/>
                </a:solidFill>
              </a:defRPr>
            </a:lvl1pPr>
            <a:lvl2pPr marL="937078" indent="-340178">
              <a:lnSpc>
                <a:spcPct val="110000"/>
              </a:lnSpc>
              <a:spcBef>
                <a:spcPts val="800"/>
              </a:spcBef>
              <a:buClrTx/>
              <a:buSzPts val="1500"/>
              <a:buFontTx/>
              <a:buChar char="•"/>
              <a:defRPr sz="1500">
                <a:solidFill>
                  <a:srgbClr val="000000"/>
                </a:solidFill>
              </a:defRPr>
            </a:lvl2pPr>
            <a:lvl3pPr marL="228600" indent="914400">
              <a:lnSpc>
                <a:spcPct val="110000"/>
              </a:lnSpc>
              <a:spcBef>
                <a:spcPts val="800"/>
              </a:spcBef>
              <a:buClrTx/>
              <a:buSzTx/>
              <a:buFontTx/>
              <a:buNone/>
              <a:defRPr sz="1500">
                <a:solidFill>
                  <a:srgbClr val="000000"/>
                </a:solidFill>
              </a:defRPr>
            </a:lvl3pPr>
            <a:lvl4pPr marL="1908175" indent="-396875">
              <a:lnSpc>
                <a:spcPct val="110000"/>
              </a:lnSpc>
              <a:spcBef>
                <a:spcPts val="800"/>
              </a:spcBef>
              <a:buClrTx/>
              <a:buSzPts val="1500"/>
              <a:buFontTx/>
              <a:buChar char="•"/>
              <a:defRPr sz="1500">
                <a:solidFill>
                  <a:srgbClr val="000000"/>
                </a:solidFill>
              </a:defRPr>
            </a:lvl4pPr>
            <a:lvl5pPr marL="228600" indent="1828800">
              <a:lnSpc>
                <a:spcPct val="110000"/>
              </a:lnSpc>
              <a:spcBef>
                <a:spcPts val="800"/>
              </a:spcBef>
              <a:buClrTx/>
              <a:buSzTx/>
              <a:buFontTx/>
              <a:buNone/>
              <a:defRPr sz="15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50" name="Google Shape;143;p26"/>
          <p:cNvSpPr/>
          <p:nvPr/>
        </p:nvSpPr>
        <p:spPr>
          <a:xfrm>
            <a:off x="4996626" y="4657444"/>
            <a:ext cx="3765888" cy="34290"/>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51" name="Slide Number"/>
          <p:cNvSpPr txBox="1"/>
          <p:nvPr>
            <p:ph type="sldNum" sz="quarter" idx="2"/>
          </p:nvPr>
        </p:nvSpPr>
        <p:spPr>
          <a:xfrm>
            <a:off x="8889035" y="4874962"/>
            <a:ext cx="180135" cy="154542"/>
          </a:xfrm>
          <a:prstGeom prst="rect">
            <a:avLst/>
          </a:prstGeom>
        </p:spPr>
        <p:txBody>
          <a:bodyPr lIns="34275" tIns="34275" rIns="34275" bIns="34275">
            <a:spAutoFit/>
          </a:bodyPr>
          <a:lstStyle>
            <a:lvl1pPr>
              <a:defRPr sz="7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21"/>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21"/>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normAutofit fontScale="100000" lnSpcReduction="0"/>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video" Target="../media/media1.mp4"/><Relationship Id="rId5" Type="http://schemas.microsoft.com/office/2007/relationships/media" Target="../media/media1.mp4"/><Relationship Id="rId6"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6.jpeg"/><Relationship Id="rId5" Type="http://schemas.openxmlformats.org/officeDocument/2006/relationships/image" Target="../media/image7.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60" name="Google Shape;149;p27"/>
          <p:cNvSpPr/>
          <p:nvPr/>
        </p:nvSpPr>
        <p:spPr>
          <a:xfrm>
            <a:off x="0" y="0"/>
            <a:ext cx="9144000" cy="5143500"/>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261" name="Google Shape;150;p27" descr="Google Shape;150;p27"/>
          <p:cNvPicPr>
            <a:picLocks noChangeAspect="1"/>
          </p:cNvPicPr>
          <p:nvPr/>
        </p:nvPicPr>
        <p:blipFill>
          <a:blip r:embed="rId3">
            <a:extLst/>
          </a:blip>
          <a:srcRect l="0" t="0" r="9091" b="9091"/>
          <a:stretch>
            <a:fillRect/>
          </a:stretch>
        </p:blipFill>
        <p:spPr>
          <a:xfrm>
            <a:off x="-9868" y="-24670"/>
            <a:ext cx="9231708" cy="5192838"/>
          </a:xfrm>
          <a:prstGeom prst="rect">
            <a:avLst/>
          </a:prstGeom>
          <a:ln w="12700">
            <a:miter lim="400000"/>
          </a:ln>
        </p:spPr>
      </p:pic>
      <p:sp>
        <p:nvSpPr>
          <p:cNvPr id="262" name="Google Shape;151;p27"/>
          <p:cNvSpPr/>
          <p:nvPr/>
        </p:nvSpPr>
        <p:spPr>
          <a:xfrm rot="5400000">
            <a:off x="-129888" y="129886"/>
            <a:ext cx="5143503" cy="4883730"/>
          </a:xfrm>
          <a:prstGeom prst="rect">
            <a:avLst/>
          </a:prstGeom>
          <a:gradFill>
            <a:gsLst>
              <a:gs pos="0">
                <a:srgbClr val="000000">
                  <a:alpha val="0"/>
                </a:srgbClr>
              </a:gs>
              <a:gs pos="26000">
                <a:srgbClr val="000000">
                  <a:alpha val="6666"/>
                </a:srgbClr>
              </a:gs>
              <a:gs pos="46000">
                <a:srgbClr val="000000">
                  <a:alpha val="20000"/>
                </a:srgbClr>
              </a:gs>
              <a:gs pos="100000">
                <a:srgbClr val="000000">
                  <a:alpha val="34901"/>
                </a:srgbClr>
              </a:gs>
            </a:gsLst>
            <a:lin ang="5400000"/>
          </a:gradFill>
          <a:ln w="12700">
            <a:miter lim="400000"/>
          </a:ln>
        </p:spPr>
        <p:txBody>
          <a:bodyPr lIns="0" tIns="0" rIns="0" bIns="0" anchor="ctr"/>
          <a:lstStyle/>
          <a:p>
            <a:pPr algn="ctr">
              <a:defRPr>
                <a:solidFill>
                  <a:srgbClr val="FFFFFF"/>
                </a:solidFill>
              </a:defRPr>
            </a:pPr>
          </a:p>
        </p:txBody>
      </p:sp>
      <p:pic>
        <p:nvPicPr>
          <p:cNvPr id="263" name="Google Shape;152;p27" descr="Google Shape;152;p27"/>
          <p:cNvPicPr>
            <a:picLocks noChangeAspect="1"/>
          </p:cNvPicPr>
          <p:nvPr/>
        </p:nvPicPr>
        <p:blipFill>
          <a:blip r:embed="rId4">
            <a:extLst/>
          </a:blip>
          <a:stretch>
            <a:fillRect/>
          </a:stretch>
        </p:blipFill>
        <p:spPr>
          <a:xfrm>
            <a:off x="329174" y="733799"/>
            <a:ext cx="3581002" cy="3043840"/>
          </a:xfrm>
          <a:prstGeom prst="rect">
            <a:avLst/>
          </a:prstGeom>
          <a:ln w="12700">
            <a:miter lim="400000"/>
          </a:ln>
        </p:spPr>
      </p:pic>
      <p:sp>
        <p:nvSpPr>
          <p:cNvPr id="264" name="Google Shape;153;p27"/>
          <p:cNvSpPr/>
          <p:nvPr/>
        </p:nvSpPr>
        <p:spPr>
          <a:xfrm>
            <a:off x="388400" y="381067"/>
            <a:ext cx="3521778" cy="111959"/>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265" name="Google Shape;154;p27"/>
          <p:cNvSpPr txBox="1"/>
          <p:nvPr>
            <p:ph type="subTitle" sz="quarter" idx="1"/>
          </p:nvPr>
        </p:nvSpPr>
        <p:spPr>
          <a:xfrm>
            <a:off x="4703374" y="4211149"/>
            <a:ext cx="4283702" cy="862800"/>
          </a:xfrm>
          <a:prstGeom prst="rect">
            <a:avLst/>
          </a:prstGeom>
        </p:spPr>
        <p:txBody>
          <a:bodyPr lIns="34275" tIns="34275" rIns="34275" bIns="34275" anchor="b"/>
          <a:lstStyle>
            <a:lvl1pPr marL="0" indent="0" algn="r">
              <a:lnSpc>
                <a:spcPct val="80000"/>
              </a:lnSpc>
              <a:defRPr i="1" sz="2100">
                <a:solidFill>
                  <a:srgbClr val="EEEEEE"/>
                </a:solidFill>
              </a:defRPr>
            </a:lvl1pPr>
          </a:lstStyle>
          <a:p>
            <a:pPr/>
            <a:r>
              <a:t>Faire revivre les jeux classiques avec une émulation FPGA précise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Google Shape;262;p36"/>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55" name="Google Shape;263;p36"/>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56" name="Google Shape;264;p36"/>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57" name="Google Shape;265;p36"/>
          <p:cNvSpPr/>
          <p:nvPr/>
        </p:nvSpPr>
        <p:spPr>
          <a:xfrm>
            <a:off x="4996626" y="4657444"/>
            <a:ext cx="3765888" cy="34290"/>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58" name="Google Shape;266;p36"/>
          <p:cNvSpPr/>
          <p:nvPr/>
        </p:nvSpPr>
        <p:spPr>
          <a:xfrm>
            <a:off x="-1" y="-1"/>
            <a:ext cx="9141716" cy="5143498"/>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359" name="Google Shape;267;p36"/>
          <p:cNvSpPr txBox="1"/>
          <p:nvPr>
            <p:ph type="title"/>
          </p:nvPr>
        </p:nvSpPr>
        <p:spPr>
          <a:xfrm>
            <a:off x="388400" y="733799"/>
            <a:ext cx="2921401" cy="1495801"/>
          </a:xfrm>
          <a:prstGeom prst="rect">
            <a:avLst/>
          </a:prstGeom>
        </p:spPr>
        <p:txBody>
          <a:bodyPr/>
          <a:lstStyle>
            <a:lvl1pPr>
              <a:defRPr sz="3100">
                <a:solidFill>
                  <a:schemeClr val="accent2">
                    <a:lumOff val="21764"/>
                  </a:schemeClr>
                </a:solidFill>
              </a:defRPr>
            </a:lvl1pPr>
          </a:lstStyle>
          <a:p>
            <a:pPr/>
            <a:r>
              <a:t>Développer un Core en FPGA</a:t>
            </a:r>
          </a:p>
        </p:txBody>
      </p:sp>
      <p:sp>
        <p:nvSpPr>
          <p:cNvPr id="360" name="Google Shape;268;p36"/>
          <p:cNvSpPr/>
          <p:nvPr/>
        </p:nvSpPr>
        <p:spPr>
          <a:xfrm>
            <a:off x="388400" y="381074"/>
            <a:ext cx="29214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361" name="Google Shape;269;p36" descr="Google Shape;269;p36"/>
          <p:cNvPicPr>
            <a:picLocks noChangeAspect="1"/>
          </p:cNvPicPr>
          <p:nvPr/>
        </p:nvPicPr>
        <p:blipFill>
          <a:blip r:embed="rId3">
            <a:extLst/>
          </a:blip>
          <a:stretch>
            <a:fillRect/>
          </a:stretch>
        </p:blipFill>
        <p:spPr>
          <a:xfrm>
            <a:off x="4354972" y="455938"/>
            <a:ext cx="4231625" cy="4231625"/>
          </a:xfrm>
          <a:prstGeom prst="rect">
            <a:avLst/>
          </a:prstGeom>
          <a:ln w="12700">
            <a:miter lim="400000"/>
          </a:ln>
        </p:spPr>
      </p:pic>
      <p:sp>
        <p:nvSpPr>
          <p:cNvPr id="362" name="Google Shape;270;p36"/>
          <p:cNvSpPr/>
          <p:nvPr/>
        </p:nvSpPr>
        <p:spPr>
          <a:xfrm>
            <a:off x="390899" y="4724649"/>
            <a:ext cx="2921401" cy="348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359"/>
                                        </p:tgtEl>
                                        <p:attrNameLst>
                                          <p:attrName>style.visibility</p:attrName>
                                        </p:attrNameLst>
                                      </p:cBhvr>
                                      <p:to>
                                        <p:strVal val="visible"/>
                                      </p:to>
                                    </p:set>
                                    <p:animEffect filter="fade" transition="in">
                                      <p:cBhvr>
                                        <p:cTn id="7" dur="400"/>
                                        <p:tgtEl>
                                          <p:spTgt spid="359"/>
                                        </p:tgtEl>
                                      </p:cBhvr>
                                    </p:animEffect>
                                  </p:childTnLst>
                                </p:cTn>
                              </p:par>
                            </p:childTnLst>
                          </p:cTn>
                        </p:par>
                        <p:par>
                          <p:cTn id="8" fill="hold">
                            <p:stCondLst>
                              <p:cond delay="1400"/>
                            </p:stCondLst>
                            <p:childTnLst>
                              <p:par>
                                <p:cTn id="9" presetClass="entr" nodeType="afterEffect" presetID="10" grpId="2" fill="hold">
                                  <p:stCondLst>
                                    <p:cond delay="500"/>
                                  </p:stCondLst>
                                  <p:iterate type="el" backwards="0">
                                    <p:tmAbs val="0"/>
                                  </p:iterate>
                                  <p:childTnLst>
                                    <p:set>
                                      <p:cBhvr>
                                        <p:cTn id="10" fill="hold"/>
                                        <p:tgtEl>
                                          <p:spTgt spid="361"/>
                                        </p:tgtEl>
                                        <p:attrNameLst>
                                          <p:attrName>style.visibility</p:attrName>
                                        </p:attrNameLst>
                                      </p:cBhvr>
                                      <p:to>
                                        <p:strVal val="visible"/>
                                      </p:to>
                                    </p:set>
                                    <p:animEffect filter="fade" transition="in">
                                      <p:cBhvr>
                                        <p:cTn id="11" dur="7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9" grpId="1"/>
      <p:bldP build="whole" bldLvl="1" animBg="1" rev="0" advAuto="0" spid="361"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Google Shape;275;p37"/>
          <p:cNvSpPr txBox="1"/>
          <p:nvPr>
            <p:ph type="title"/>
          </p:nvPr>
        </p:nvSpPr>
        <p:spPr>
          <a:xfrm>
            <a:off x="388402" y="733806"/>
            <a:ext cx="3765901" cy="3652800"/>
          </a:xfrm>
          <a:prstGeom prst="rect">
            <a:avLst/>
          </a:prstGeom>
        </p:spPr>
        <p:txBody>
          <a:bodyPr/>
          <a:lstStyle/>
          <a:p>
            <a:pPr/>
          </a:p>
        </p:txBody>
      </p:sp>
      <p:sp>
        <p:nvSpPr>
          <p:cNvPr id="367" name="Google Shape;276;p37"/>
          <p:cNvSpPr txBox="1"/>
          <p:nvPr>
            <p:ph type="body" sz="half" idx="1"/>
          </p:nvPr>
        </p:nvSpPr>
        <p:spPr>
          <a:xfrm>
            <a:off x="4996626" y="726948"/>
            <a:ext cx="3765900" cy="3652800"/>
          </a:xfrm>
          <a:prstGeom prst="rect">
            <a:avLst/>
          </a:prstGeom>
        </p:spPr>
        <p:txBody>
          <a:bodyPr/>
          <a:lstStyle/>
          <a:p>
            <a:pPr marL="0" indent="0">
              <a:spcBef>
                <a:spcPts val="1200"/>
              </a:spcBef>
              <a:buSzTx/>
              <a:buNone/>
            </a:pPr>
          </a:p>
        </p:txBody>
      </p:sp>
      <p:pic>
        <p:nvPicPr>
          <p:cNvPr id="368" name="Google Shape;277;p37" descr="Google Shape;277;p37"/>
          <p:cNvPicPr>
            <a:picLocks noChangeAspect="1"/>
          </p:cNvPicPr>
          <p:nvPr/>
        </p:nvPicPr>
        <p:blipFill>
          <a:blip r:embed="rId3">
            <a:extLst/>
          </a:blip>
          <a:stretch>
            <a:fillRect/>
          </a:stretch>
        </p:blipFill>
        <p:spPr>
          <a:xfrm>
            <a:off x="0" y="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Google Shape;282;p38"/>
          <p:cNvSpPr txBox="1"/>
          <p:nvPr>
            <p:ph type="title"/>
          </p:nvPr>
        </p:nvSpPr>
        <p:spPr>
          <a:xfrm>
            <a:off x="388402" y="733806"/>
            <a:ext cx="3765901" cy="3652800"/>
          </a:xfrm>
          <a:prstGeom prst="rect">
            <a:avLst/>
          </a:prstGeom>
        </p:spPr>
        <p:txBody>
          <a:bodyPr/>
          <a:lstStyle/>
          <a:p>
            <a:pPr/>
          </a:p>
        </p:txBody>
      </p:sp>
      <p:sp>
        <p:nvSpPr>
          <p:cNvPr id="373" name="Google Shape;283;p38"/>
          <p:cNvSpPr txBox="1"/>
          <p:nvPr>
            <p:ph type="body" sz="half" idx="1"/>
          </p:nvPr>
        </p:nvSpPr>
        <p:spPr>
          <a:xfrm>
            <a:off x="4996626" y="726948"/>
            <a:ext cx="3765900" cy="3652800"/>
          </a:xfrm>
          <a:prstGeom prst="rect">
            <a:avLst/>
          </a:prstGeom>
        </p:spPr>
        <p:txBody>
          <a:bodyPr/>
          <a:lstStyle/>
          <a:p>
            <a:pPr marL="0" indent="0">
              <a:spcBef>
                <a:spcPts val="1200"/>
              </a:spcBef>
              <a:buSzTx/>
              <a:buNone/>
            </a:pPr>
          </a:p>
        </p:txBody>
      </p:sp>
      <p:pic>
        <p:nvPicPr>
          <p:cNvPr id="374" name="Google Shape;284;p38" descr="Google Shape;284;p38"/>
          <p:cNvPicPr>
            <a:picLocks noChangeAspect="1"/>
          </p:cNvPicPr>
          <p:nvPr/>
        </p:nvPicPr>
        <p:blipFill>
          <a:blip r:embed="rId3">
            <a:extLst/>
          </a:blip>
          <a:stretch>
            <a:fillRect/>
          </a:stretch>
        </p:blipFill>
        <p:spPr>
          <a:xfrm>
            <a:off x="0" y="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Google Shape;289;p39"/>
          <p:cNvSpPr txBox="1"/>
          <p:nvPr>
            <p:ph type="title"/>
          </p:nvPr>
        </p:nvSpPr>
        <p:spPr>
          <a:xfrm>
            <a:off x="388402" y="733806"/>
            <a:ext cx="3765901" cy="3652800"/>
          </a:xfrm>
          <a:prstGeom prst="rect">
            <a:avLst/>
          </a:prstGeom>
        </p:spPr>
        <p:txBody>
          <a:bodyPr/>
          <a:lstStyle/>
          <a:p>
            <a:pPr/>
          </a:p>
        </p:txBody>
      </p:sp>
      <p:sp>
        <p:nvSpPr>
          <p:cNvPr id="379" name="Google Shape;290;p39"/>
          <p:cNvSpPr txBox="1"/>
          <p:nvPr>
            <p:ph type="body" sz="half" idx="1"/>
          </p:nvPr>
        </p:nvSpPr>
        <p:spPr>
          <a:xfrm>
            <a:off x="4996626" y="726948"/>
            <a:ext cx="3765900" cy="3652800"/>
          </a:xfrm>
          <a:prstGeom prst="rect">
            <a:avLst/>
          </a:prstGeom>
        </p:spPr>
        <p:txBody>
          <a:bodyPr/>
          <a:lstStyle/>
          <a:p>
            <a:pPr marL="0" indent="0">
              <a:spcBef>
                <a:spcPts val="1200"/>
              </a:spcBef>
              <a:buSzTx/>
              <a:buNone/>
            </a:pPr>
          </a:p>
        </p:txBody>
      </p:sp>
      <p:pic>
        <p:nvPicPr>
          <p:cNvPr id="380" name="Google Shape;291;p39" descr="Google Shape;291;p39"/>
          <p:cNvPicPr>
            <a:picLocks noChangeAspect="1"/>
          </p:cNvPicPr>
          <p:nvPr/>
        </p:nvPicPr>
        <p:blipFill>
          <a:blip r:embed="rId3">
            <a:extLst/>
          </a:blip>
          <a:stretch>
            <a:fillRect/>
          </a:stretch>
        </p:blipFill>
        <p:spPr>
          <a:xfrm>
            <a:off x="0" y="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4" name="Google Shape;296;p40" descr="Google Shape;296;p40"/>
          <p:cNvPicPr>
            <a:picLocks noChangeAspect="1"/>
          </p:cNvPicPr>
          <p:nvPr/>
        </p:nvPicPr>
        <p:blipFill>
          <a:blip r:embed="rId2">
            <a:extLst/>
          </a:blip>
          <a:stretch>
            <a:fillRect/>
          </a:stretch>
        </p:blipFill>
        <p:spPr>
          <a:xfrm>
            <a:off x="1861049" y="2083499"/>
            <a:ext cx="2638451" cy="2638451"/>
          </a:xfrm>
          <a:prstGeom prst="rect">
            <a:avLst/>
          </a:prstGeom>
          <a:ln w="12700">
            <a:miter lim="400000"/>
          </a:ln>
        </p:spPr>
      </p:pic>
      <p:pic>
        <p:nvPicPr>
          <p:cNvPr id="385" name="Google Shape;297;p40" descr="Google Shape;297;p40"/>
          <p:cNvPicPr>
            <a:picLocks noChangeAspect="1"/>
          </p:cNvPicPr>
          <p:nvPr/>
        </p:nvPicPr>
        <p:blipFill>
          <a:blip r:embed="rId3">
            <a:extLst/>
          </a:blip>
          <a:stretch>
            <a:fillRect/>
          </a:stretch>
        </p:blipFill>
        <p:spPr>
          <a:xfrm>
            <a:off x="523650" y="261599"/>
            <a:ext cx="4277275" cy="1559426"/>
          </a:xfrm>
          <a:prstGeom prst="rect">
            <a:avLst/>
          </a:prstGeom>
          <a:ln w="12700">
            <a:miter lim="400000"/>
          </a:ln>
        </p:spPr>
      </p:pic>
      <p:pic>
        <p:nvPicPr>
          <p:cNvPr id="386" name="Google Shape;298;p40" descr="Google Shape;298;p40"/>
          <p:cNvPicPr>
            <a:picLocks noChangeAspect="1"/>
          </p:cNvPicPr>
          <p:nvPr/>
        </p:nvPicPr>
        <p:blipFill>
          <a:blip r:embed="rId4">
            <a:extLst/>
          </a:blip>
          <a:stretch>
            <a:fillRect/>
          </a:stretch>
        </p:blipFill>
        <p:spPr>
          <a:xfrm>
            <a:off x="5756314" y="1321529"/>
            <a:ext cx="1844901" cy="1844901"/>
          </a:xfrm>
          <a:prstGeom prst="rect">
            <a:avLst/>
          </a:prstGeom>
          <a:ln w="12700">
            <a:miter lim="400000"/>
          </a:ln>
        </p:spPr>
      </p:pic>
      <p:sp>
        <p:nvSpPr>
          <p:cNvPr id="387" name="Google Shape;299;p40"/>
          <p:cNvSpPr txBox="1"/>
          <p:nvPr/>
        </p:nvSpPr>
        <p:spPr>
          <a:xfrm>
            <a:off x="5623364" y="3166429"/>
            <a:ext cx="2110801" cy="76271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4100"/>
            </a:lvl1pPr>
          </a:lstStyle>
          <a:p>
            <a:pPr/>
            <a:r>
              <a:t>VHDL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Google Shape;304;p41"/>
          <p:cNvSpPr txBox="1"/>
          <p:nvPr>
            <p:ph type="title"/>
          </p:nvPr>
        </p:nvSpPr>
        <p:spPr>
          <a:xfrm>
            <a:off x="388402" y="733806"/>
            <a:ext cx="3765901" cy="3652800"/>
          </a:xfrm>
          <a:prstGeom prst="rect">
            <a:avLst/>
          </a:prstGeom>
        </p:spPr>
        <p:txBody>
          <a:bodyPr/>
          <a:lstStyle/>
          <a:p>
            <a:pPr/>
          </a:p>
        </p:txBody>
      </p:sp>
      <p:sp>
        <p:nvSpPr>
          <p:cNvPr id="390" name="Google Shape;305;p41"/>
          <p:cNvSpPr txBox="1"/>
          <p:nvPr>
            <p:ph type="body" sz="half" idx="1"/>
          </p:nvPr>
        </p:nvSpPr>
        <p:spPr>
          <a:xfrm>
            <a:off x="4996626" y="726948"/>
            <a:ext cx="3765900" cy="3652800"/>
          </a:xfrm>
          <a:prstGeom prst="rect">
            <a:avLst/>
          </a:prstGeom>
        </p:spPr>
        <p:txBody>
          <a:bodyPr/>
          <a:lstStyle/>
          <a:p>
            <a:pPr marL="0" indent="0">
              <a:spcBef>
                <a:spcPts val="1200"/>
              </a:spcBef>
              <a:buSzTx/>
              <a:buNone/>
            </a:pPr>
          </a:p>
        </p:txBody>
      </p:sp>
      <p:pic>
        <p:nvPicPr>
          <p:cNvPr id="391" name="Google Shape;306;p41" descr="Google Shape;306;p41"/>
          <p:cNvPicPr>
            <a:picLocks noChangeAspect="1"/>
          </p:cNvPicPr>
          <p:nvPr/>
        </p:nvPicPr>
        <p:blipFill>
          <a:blip r:embed="rId3">
            <a:extLst/>
          </a:blip>
          <a:stretch>
            <a:fillRect/>
          </a:stretch>
        </p:blipFill>
        <p:spPr>
          <a:xfrm>
            <a:off x="0" y="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Google Shape;311;p42"/>
          <p:cNvSpPr txBox="1"/>
          <p:nvPr>
            <p:ph type="title"/>
          </p:nvPr>
        </p:nvSpPr>
        <p:spPr>
          <a:xfrm>
            <a:off x="388402" y="733806"/>
            <a:ext cx="3765901" cy="3652800"/>
          </a:xfrm>
          <a:prstGeom prst="rect">
            <a:avLst/>
          </a:prstGeom>
        </p:spPr>
        <p:txBody>
          <a:bodyPr/>
          <a:lstStyle/>
          <a:p>
            <a:pPr/>
          </a:p>
        </p:txBody>
      </p:sp>
      <p:sp>
        <p:nvSpPr>
          <p:cNvPr id="396" name="Google Shape;312;p42"/>
          <p:cNvSpPr txBox="1"/>
          <p:nvPr>
            <p:ph type="body" sz="half" idx="1"/>
          </p:nvPr>
        </p:nvSpPr>
        <p:spPr>
          <a:xfrm>
            <a:off x="4996626" y="726948"/>
            <a:ext cx="3765900" cy="3652800"/>
          </a:xfrm>
          <a:prstGeom prst="rect">
            <a:avLst/>
          </a:prstGeom>
        </p:spPr>
        <p:txBody>
          <a:bodyPr/>
          <a:lstStyle/>
          <a:p>
            <a:pPr marL="0" indent="0">
              <a:spcBef>
                <a:spcPts val="1200"/>
              </a:spcBef>
              <a:buSzTx/>
              <a:buNone/>
            </a:pPr>
          </a:p>
        </p:txBody>
      </p:sp>
      <p:pic>
        <p:nvPicPr>
          <p:cNvPr id="397" name="Google Shape;313;p42" descr="Google Shape;313;p42"/>
          <p:cNvPicPr>
            <a:picLocks noChangeAspect="1"/>
          </p:cNvPicPr>
          <p:nvPr/>
        </p:nvPicPr>
        <p:blipFill>
          <a:blip r:embed="rId3">
            <a:extLst/>
          </a:blip>
          <a:stretch>
            <a:fillRect/>
          </a:stretch>
        </p:blipFill>
        <p:spPr>
          <a:xfrm>
            <a:off x="0" y="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1" name="Google Shape;318;p43" descr="Google Shape;318;p43"/>
          <p:cNvPicPr>
            <a:picLocks noChangeAspect="1"/>
          </p:cNvPicPr>
          <p:nvPr/>
        </p:nvPicPr>
        <p:blipFill>
          <a:blip r:embed="rId3">
            <a:extLst/>
          </a:blip>
          <a:stretch>
            <a:fillRect/>
          </a:stretch>
        </p:blipFill>
        <p:spPr>
          <a:xfrm>
            <a:off x="857250" y="285750"/>
            <a:ext cx="7429500" cy="4572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5" name="Google Shape;323;p44" descr="Google Shape;323;p44"/>
          <p:cNvPicPr>
            <a:picLocks noChangeAspect="1"/>
          </p:cNvPicPr>
          <p:nvPr/>
        </p:nvPicPr>
        <p:blipFill>
          <a:blip r:embed="rId3">
            <a:extLst/>
          </a:blip>
          <a:srcRect l="0" t="17202" r="35645" b="27517"/>
          <a:stretch>
            <a:fillRect/>
          </a:stretch>
        </p:blipFill>
        <p:spPr>
          <a:xfrm>
            <a:off x="339713" y="-1"/>
            <a:ext cx="8464574" cy="51435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9" name="Google Shape;328;p45" descr="Google Shape;328;p45"/>
          <p:cNvPicPr>
            <a:picLocks noChangeAspect="1"/>
          </p:cNvPicPr>
          <p:nvPr/>
        </p:nvPicPr>
        <p:blipFill>
          <a:blip r:embed="rId3">
            <a:extLst/>
          </a:blip>
          <a:srcRect l="0" t="15139" r="3872" b="0"/>
          <a:stretch>
            <a:fillRect/>
          </a:stretch>
        </p:blipFill>
        <p:spPr>
          <a:xfrm>
            <a:off x="576074" y="76200"/>
            <a:ext cx="7991853" cy="49911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Google Shape;160;p28"/>
          <p:cNvSpPr/>
          <p:nvPr/>
        </p:nvSpPr>
        <p:spPr>
          <a:xfrm>
            <a:off x="-1" y="-1"/>
            <a:ext cx="9141716" cy="5143498"/>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270" name="Google Shape;161;p28"/>
          <p:cNvSpPr txBox="1"/>
          <p:nvPr>
            <p:ph type="title"/>
          </p:nvPr>
        </p:nvSpPr>
        <p:spPr>
          <a:xfrm>
            <a:off x="4601717" y="732119"/>
            <a:ext cx="4135375" cy="1097282"/>
          </a:xfrm>
          <a:prstGeom prst="rect">
            <a:avLst/>
          </a:prstGeom>
        </p:spPr>
        <p:txBody>
          <a:bodyPr/>
          <a:lstStyle>
            <a:lvl1pPr>
              <a:defRPr sz="3300"/>
            </a:lvl1pPr>
          </a:lstStyle>
          <a:p>
            <a:pPr/>
            <a:r>
              <a:t>Agenda</a:t>
            </a:r>
          </a:p>
        </p:txBody>
      </p:sp>
      <p:sp>
        <p:nvSpPr>
          <p:cNvPr id="271" name="Google Shape;162;p28"/>
          <p:cNvSpPr txBox="1"/>
          <p:nvPr>
            <p:ph type="body" sz="half" idx="1"/>
          </p:nvPr>
        </p:nvSpPr>
        <p:spPr>
          <a:xfrm>
            <a:off x="4601717" y="1933955"/>
            <a:ext cx="4135375" cy="2825497"/>
          </a:xfrm>
          <a:prstGeom prst="rect">
            <a:avLst/>
          </a:prstGeom>
        </p:spPr>
        <p:txBody>
          <a:bodyPr/>
          <a:lstStyle/>
          <a:p>
            <a:pPr marL="254000" indent="-247650">
              <a:lnSpc>
                <a:spcPct val="100000"/>
              </a:lnSpc>
              <a:spcBef>
                <a:spcPts val="0"/>
              </a:spcBef>
              <a:buSzPts val="1100"/>
              <a:buFontTx/>
              <a:buAutoNum type="arabicPeriod" startAt="1"/>
              <a:defRPr sz="1100"/>
            </a:pPr>
            <a:r>
              <a:t>Introduction et Objectifs de la Conférence</a:t>
            </a:r>
          </a:p>
          <a:p>
            <a:pPr marL="254000" indent="-247650">
              <a:lnSpc>
                <a:spcPct val="100000"/>
              </a:lnSpc>
              <a:buSzPts val="1100"/>
              <a:buFontTx/>
              <a:buAutoNum type="arabicPeriod" startAt="1"/>
              <a:defRPr sz="1100"/>
            </a:pPr>
            <a:r>
              <a:t>Termes et Concepts Clés du FPGA</a:t>
            </a:r>
          </a:p>
          <a:p>
            <a:pPr marL="254000" indent="-247650">
              <a:lnSpc>
                <a:spcPct val="100000"/>
              </a:lnSpc>
              <a:buSzPts val="1100"/>
              <a:buFontTx/>
              <a:buAutoNum type="arabicPeriod" startAt="1"/>
              <a:defRPr sz="1100"/>
            </a:pPr>
            <a:r>
              <a:t>FPGA vs Émulation Logicielle: Deux Approches, Deux Visions</a:t>
            </a:r>
          </a:p>
          <a:p>
            <a:pPr lvl="1" marL="457200" indent="-247650">
              <a:lnSpc>
                <a:spcPct val="100000"/>
              </a:lnSpc>
              <a:spcBef>
                <a:spcPts val="400"/>
              </a:spcBef>
              <a:buSzPts val="1100"/>
              <a:defRPr sz="1100"/>
            </a:pPr>
            <a:r>
              <a:t>Émulation Logicielle: Une Approche Orientée Utilisateur</a:t>
            </a:r>
          </a:p>
          <a:p>
            <a:pPr lvl="1" marL="457200" indent="-247650">
              <a:lnSpc>
                <a:spcPct val="100000"/>
              </a:lnSpc>
              <a:spcBef>
                <a:spcPts val="400"/>
              </a:spcBef>
              <a:buSzPts val="1100"/>
              <a:defRPr sz="1100"/>
            </a:pPr>
            <a:r>
              <a:t>FPGA: Une Approche Orientée Hardware</a:t>
            </a:r>
          </a:p>
          <a:p>
            <a:pPr lvl="1" marL="457200" indent="-247650">
              <a:lnSpc>
                <a:spcPct val="100000"/>
              </a:lnSpc>
              <a:spcBef>
                <a:spcPts val="400"/>
              </a:spcBef>
              <a:buSzPts val="1100"/>
              <a:defRPr sz="1100"/>
            </a:pPr>
            <a:r>
              <a:t>Synthèse des Différences</a:t>
            </a:r>
          </a:p>
          <a:p>
            <a:pPr marL="254000" indent="-247650">
              <a:lnSpc>
                <a:spcPct val="100000"/>
              </a:lnSpc>
              <a:buSzPts val="1100"/>
              <a:buFontTx/>
              <a:buAutoNum type="arabicPeriod" startAt="1"/>
              <a:defRPr sz="1100"/>
            </a:pPr>
            <a:r>
              <a:t>Processus de Développement d’un Core FPGA</a:t>
            </a:r>
          </a:p>
          <a:p>
            <a:pPr marL="254000" indent="-247650">
              <a:lnSpc>
                <a:spcPct val="100000"/>
              </a:lnSpc>
              <a:buSzPts val="1100"/>
              <a:buFontTx/>
              <a:buAutoNum type="arabicPeriod" startAt="1"/>
              <a:defRPr sz="1100"/>
            </a:pPr>
            <a:r>
              <a:t>Aspects Pratiques : Perspective Utilisateur, Configuration et Coûts des Solutions FPGA</a:t>
            </a:r>
          </a:p>
          <a:p>
            <a:pPr marL="254000" indent="-247650">
              <a:lnSpc>
                <a:spcPct val="100000"/>
              </a:lnSpc>
              <a:spcBef>
                <a:spcPts val="1200"/>
              </a:spcBef>
              <a:buSzPts val="1100"/>
              <a:buFontTx/>
              <a:buAutoNum type="arabicPeriod" startAt="1"/>
              <a:defRPr sz="1100"/>
            </a:pPr>
            <a:r>
              <a:t>Session de Questions-Réponses</a:t>
            </a:r>
          </a:p>
        </p:txBody>
      </p:sp>
      <p:pic>
        <p:nvPicPr>
          <p:cNvPr id="272" name="Google Shape;163;p28" descr="Google Shape;163;p28"/>
          <p:cNvPicPr>
            <a:picLocks noChangeAspect="1"/>
          </p:cNvPicPr>
          <p:nvPr/>
        </p:nvPicPr>
        <p:blipFill>
          <a:blip r:embed="rId3">
            <a:extLst/>
          </a:blip>
          <a:stretch>
            <a:fillRect/>
          </a:stretch>
        </p:blipFill>
        <p:spPr>
          <a:xfrm>
            <a:off x="633774" y="381074"/>
            <a:ext cx="3229102" cy="4378425"/>
          </a:xfrm>
          <a:prstGeom prst="rect">
            <a:avLst/>
          </a:prstGeom>
          <a:ln w="12700">
            <a:miter lim="400000"/>
          </a:ln>
        </p:spPr>
      </p:pic>
      <p:sp>
        <p:nvSpPr>
          <p:cNvPr id="273" name="Google Shape;164;p28"/>
          <p:cNvSpPr/>
          <p:nvPr/>
        </p:nvSpPr>
        <p:spPr>
          <a:xfrm>
            <a:off x="4601717" y="381067"/>
            <a:ext cx="4135375"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3" name="Google Shape;333;p46" descr="Google Shape;333;p46"/>
          <p:cNvPicPr>
            <a:picLocks noChangeAspect="1"/>
          </p:cNvPicPr>
          <p:nvPr/>
        </p:nvPicPr>
        <p:blipFill>
          <a:blip r:embed="rId3">
            <a:extLst/>
          </a:blip>
          <a:stretch>
            <a:fillRect/>
          </a:stretch>
        </p:blipFill>
        <p:spPr>
          <a:xfrm>
            <a:off x="400099" y="642800"/>
            <a:ext cx="3223701" cy="4202801"/>
          </a:xfrm>
          <a:prstGeom prst="rect">
            <a:avLst/>
          </a:prstGeom>
          <a:ln w="12700">
            <a:miter lim="400000"/>
          </a:ln>
        </p:spPr>
      </p:pic>
      <p:pic>
        <p:nvPicPr>
          <p:cNvPr id="414" name="slide_BankPanic.mp4" descr="slide_BankPanic.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4174246" y="1225572"/>
            <a:ext cx="4517601" cy="303725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6824" fill="hold"/>
                                        <p:tgtEl>
                                          <p:spTgt spid="41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14"/>
                </p:tgtEl>
              </p:cMediaNode>
            </p:video>
            <p:seq concurrent="1" prevAc="none" nextAc="seek">
              <p:cTn id="8" evtFilter="cancelBubble" nodeType="interactiveSeq" restart="whenNotActive" fill="hold">
                <p:stCondLst>
                  <p:cond delay="0" evt="onClick">
                    <p:tgtEl>
                      <p:spTgt spid="41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14"/>
                                        </p:tgtEl>
                                      </p:cBhvr>
                                    </p:cmd>
                                  </p:childTnLst>
                                </p:cTn>
                              </p:par>
                            </p:childTnLst>
                          </p:cTn>
                        </p:par>
                      </p:childTnLst>
                    </p:cTn>
                  </p:par>
                </p:childTnLst>
              </p:cTn>
              <p:nextCondLst>
                <p:cond delay="0" evt="onClick">
                  <p:tgtEl>
                    <p:spTgt spid="41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Google Shape;339;p47" descr="Google Shape;339;p47"/>
          <p:cNvPicPr>
            <a:picLocks noChangeAspect="1"/>
          </p:cNvPicPr>
          <p:nvPr/>
        </p:nvPicPr>
        <p:blipFill>
          <a:blip r:embed="rId3">
            <a:extLst/>
          </a:blip>
          <a:srcRect l="0" t="0" r="13815" b="0"/>
          <a:stretch>
            <a:fillRect/>
          </a:stretch>
        </p:blipFill>
        <p:spPr>
          <a:xfrm>
            <a:off x="631600" y="0"/>
            <a:ext cx="7880800" cy="51435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Google Shape;344;p48" descr="Google Shape;344;p48"/>
          <p:cNvPicPr>
            <a:picLocks noChangeAspect="1"/>
          </p:cNvPicPr>
          <p:nvPr/>
        </p:nvPicPr>
        <p:blipFill>
          <a:blip r:embed="rId3">
            <a:extLst/>
          </a:blip>
          <a:stretch>
            <a:fillRect/>
          </a:stretch>
        </p:blipFill>
        <p:spPr>
          <a:xfrm>
            <a:off x="0" y="0"/>
            <a:ext cx="9143993" cy="5143500"/>
          </a:xfrm>
          <a:prstGeom prst="rect">
            <a:avLst/>
          </a:prstGeom>
          <a:ln w="12700">
            <a:miter lim="400000"/>
          </a:ln>
        </p:spPr>
      </p:pic>
      <p:pic>
        <p:nvPicPr>
          <p:cNvPr id="423" name="Google Shape;345;p48" descr="Google Shape;345;p48"/>
          <p:cNvPicPr>
            <a:picLocks noChangeAspect="1"/>
          </p:cNvPicPr>
          <p:nvPr/>
        </p:nvPicPr>
        <p:blipFill>
          <a:blip r:embed="rId4">
            <a:extLst/>
          </a:blip>
          <a:stretch>
            <a:fillRect/>
          </a:stretch>
        </p:blipFill>
        <p:spPr>
          <a:xfrm>
            <a:off x="39825" y="34275"/>
            <a:ext cx="1206401" cy="12064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qbert_2_final.mp4" descr="qbert_2_fin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549" y="0"/>
            <a:ext cx="9136902" cy="5143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0906" fill="hold"/>
                                        <p:tgtEl>
                                          <p:spTgt spid="42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27"/>
                </p:tgtEl>
              </p:cMediaNode>
            </p:video>
            <p:seq concurrent="1" prevAc="none" nextAc="seek">
              <p:cTn id="8" evtFilter="cancelBubble" nodeType="interactiveSeq" restart="whenNotActive" fill="hold">
                <p:stCondLst>
                  <p:cond delay="0" evt="onClick">
                    <p:tgtEl>
                      <p:spTgt spid="42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27"/>
                                        </p:tgtEl>
                                      </p:cBhvr>
                                    </p:cmd>
                                  </p:childTnLst>
                                </p:cTn>
                              </p:par>
                            </p:childTnLst>
                          </p:cTn>
                        </p:par>
                      </p:childTnLst>
                    </p:cTn>
                  </p:par>
                </p:childTnLst>
              </p:cTn>
              <p:nextCondLst>
                <p:cond delay="0" evt="onClick">
                  <p:tgtEl>
                    <p:spTgt spid="42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1" name="Google Shape;355;p50" descr="Google Shape;355;p50"/>
          <p:cNvPicPr>
            <a:picLocks noChangeAspect="1"/>
          </p:cNvPicPr>
          <p:nvPr/>
        </p:nvPicPr>
        <p:blipFill>
          <a:blip r:embed="rId3">
            <a:extLst/>
          </a:blip>
          <a:stretch>
            <a:fillRect/>
          </a:stretch>
        </p:blipFill>
        <p:spPr>
          <a:xfrm>
            <a:off x="0" y="0"/>
            <a:ext cx="9143990" cy="51435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Google Shape;360;p51"/>
          <p:cNvSpPr txBox="1"/>
          <p:nvPr>
            <p:ph type="title"/>
          </p:nvPr>
        </p:nvSpPr>
        <p:spPr>
          <a:xfrm>
            <a:off x="388402" y="733806"/>
            <a:ext cx="3765901" cy="3652800"/>
          </a:xfrm>
          <a:prstGeom prst="rect">
            <a:avLst/>
          </a:prstGeom>
        </p:spPr>
        <p:txBody>
          <a:bodyPr/>
          <a:lstStyle/>
          <a:p>
            <a:pPr/>
          </a:p>
        </p:txBody>
      </p:sp>
      <p:sp>
        <p:nvSpPr>
          <p:cNvPr id="436" name="Google Shape;361;p51"/>
          <p:cNvSpPr txBox="1"/>
          <p:nvPr>
            <p:ph type="body" sz="half" idx="1"/>
          </p:nvPr>
        </p:nvSpPr>
        <p:spPr>
          <a:xfrm>
            <a:off x="4996626" y="726948"/>
            <a:ext cx="3765900" cy="3652800"/>
          </a:xfrm>
          <a:prstGeom prst="rect">
            <a:avLst/>
          </a:prstGeom>
        </p:spPr>
        <p:txBody>
          <a:bodyPr/>
          <a:lstStyle/>
          <a:p>
            <a:pPr marL="0" indent="0">
              <a:spcBef>
                <a:spcPts val="1200"/>
              </a:spcBef>
              <a:buSzTx/>
              <a:buNone/>
            </a:pPr>
          </a:p>
        </p:txBody>
      </p:sp>
      <p:pic>
        <p:nvPicPr>
          <p:cNvPr id="437" name="Google Shape;362;p51" descr="Google Shape;362;p51"/>
          <p:cNvPicPr>
            <a:picLocks noChangeAspect="1"/>
          </p:cNvPicPr>
          <p:nvPr/>
        </p:nvPicPr>
        <p:blipFill>
          <a:blip r:embed="rId3">
            <a:extLst/>
          </a:blip>
          <a:stretch>
            <a:fillRect/>
          </a:stretch>
        </p:blipFill>
        <p:spPr>
          <a:xfrm>
            <a:off x="0" y="0"/>
            <a:ext cx="9144000" cy="5143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1" name="Google Shape;367;p52" descr="Google Shape;367;p52"/>
          <p:cNvPicPr>
            <a:picLocks noChangeAspect="1"/>
          </p:cNvPicPr>
          <p:nvPr/>
        </p:nvPicPr>
        <p:blipFill>
          <a:blip r:embed="rId3">
            <a:extLst/>
          </a:blip>
          <a:stretch>
            <a:fillRect/>
          </a:stretch>
        </p:blipFill>
        <p:spPr>
          <a:xfrm>
            <a:off x="60163" y="33837"/>
            <a:ext cx="9023675" cy="507582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Google Shape;372;p53"/>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46" name="Google Shape;373;p53"/>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47" name="Google Shape;374;p53"/>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48" name="Google Shape;375;p53"/>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49" name="Google Shape;376;p53"/>
          <p:cNvSpPr/>
          <p:nvPr/>
        </p:nvSpPr>
        <p:spPr>
          <a:xfrm>
            <a:off x="4996626" y="4657444"/>
            <a:ext cx="3765888" cy="34290"/>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50" name="Google Shape;377;p53"/>
          <p:cNvSpPr/>
          <p:nvPr/>
        </p:nvSpPr>
        <p:spPr>
          <a:xfrm>
            <a:off x="0" y="-1"/>
            <a:ext cx="9144000" cy="5143503"/>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451" name="Google Shape;378;p53"/>
          <p:cNvSpPr txBox="1"/>
          <p:nvPr>
            <p:ph type="title"/>
          </p:nvPr>
        </p:nvSpPr>
        <p:spPr>
          <a:xfrm>
            <a:off x="388401" y="733805"/>
            <a:ext cx="6080844" cy="2573686"/>
          </a:xfrm>
          <a:prstGeom prst="rect">
            <a:avLst/>
          </a:prstGeom>
        </p:spPr>
        <p:txBody>
          <a:bodyPr/>
          <a:lstStyle>
            <a:lvl1pPr>
              <a:defRPr sz="5400"/>
            </a:lvl1pPr>
          </a:lstStyle>
          <a:p>
            <a:pPr/>
            <a:r>
              <a:t>Aspects Pratiques et Perspectives Utilisateur</a:t>
            </a:r>
          </a:p>
        </p:txBody>
      </p:sp>
      <p:sp>
        <p:nvSpPr>
          <p:cNvPr id="452" name="Google Shape;379;p53"/>
          <p:cNvSpPr/>
          <p:nvPr/>
        </p:nvSpPr>
        <p:spPr>
          <a:xfrm>
            <a:off x="388401" y="381067"/>
            <a:ext cx="6080844"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53" name="Google Shape;380;p53"/>
          <p:cNvSpPr/>
          <p:nvPr/>
        </p:nvSpPr>
        <p:spPr>
          <a:xfrm>
            <a:off x="388401" y="4657444"/>
            <a:ext cx="6076464" cy="34290"/>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454" name="Google Shape;381;p53" descr="Google Shape;381;p53"/>
          <p:cNvPicPr>
            <a:picLocks noChangeAspect="1"/>
          </p:cNvPicPr>
          <p:nvPr/>
        </p:nvPicPr>
        <p:blipFill>
          <a:blip r:embed="rId2">
            <a:extLst/>
          </a:blip>
          <a:stretch>
            <a:fillRect/>
          </a:stretch>
        </p:blipFill>
        <p:spPr>
          <a:xfrm>
            <a:off x="5741825" y="1392374"/>
            <a:ext cx="2900451" cy="290045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451"/>
                                        </p:tgtEl>
                                        <p:attrNameLst>
                                          <p:attrName>style.visibility</p:attrName>
                                        </p:attrNameLst>
                                      </p:cBhvr>
                                      <p:to>
                                        <p:strVal val="visible"/>
                                      </p:to>
                                    </p:set>
                                    <p:animEffect filter="fade" transition="in">
                                      <p:cBhvr>
                                        <p:cTn id="7" dur="4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1"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Google Shape;387;p54"/>
          <p:cNvSpPr/>
          <p:nvPr/>
        </p:nvSpPr>
        <p:spPr>
          <a:xfrm>
            <a:off x="388402" y="381067"/>
            <a:ext cx="37659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57" name="Google Shape;388;p54"/>
          <p:cNvSpPr/>
          <p:nvPr/>
        </p:nvSpPr>
        <p:spPr>
          <a:xfrm>
            <a:off x="388402" y="381067"/>
            <a:ext cx="37659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58" name="Google Shape;389;p54"/>
          <p:cNvSpPr/>
          <p:nvPr/>
        </p:nvSpPr>
        <p:spPr>
          <a:xfrm>
            <a:off x="388402" y="381067"/>
            <a:ext cx="37659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59" name="Google Shape;390;p54"/>
          <p:cNvSpPr/>
          <p:nvPr/>
        </p:nvSpPr>
        <p:spPr>
          <a:xfrm>
            <a:off x="-1" y="0"/>
            <a:ext cx="9141602" cy="5143500"/>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460" name="Google Shape;391;p54"/>
          <p:cNvSpPr txBox="1"/>
          <p:nvPr>
            <p:ph type="title"/>
          </p:nvPr>
        </p:nvSpPr>
        <p:spPr>
          <a:xfrm>
            <a:off x="388400" y="732119"/>
            <a:ext cx="4725300" cy="992101"/>
          </a:xfrm>
          <a:prstGeom prst="rect">
            <a:avLst/>
          </a:prstGeom>
        </p:spPr>
        <p:txBody>
          <a:bodyPr/>
          <a:lstStyle>
            <a:lvl1pPr>
              <a:lnSpc>
                <a:spcPct val="90000"/>
              </a:lnSpc>
              <a:defRPr sz="3300"/>
            </a:lvl1pPr>
          </a:lstStyle>
          <a:p>
            <a:pPr/>
            <a:r>
              <a:t>Ma rencontre avec le MiSTer en 2019</a:t>
            </a:r>
          </a:p>
        </p:txBody>
      </p:sp>
      <p:sp>
        <p:nvSpPr>
          <p:cNvPr id="461" name="Google Shape;392;p54"/>
          <p:cNvSpPr txBox="1"/>
          <p:nvPr>
            <p:ph type="body" sz="half" idx="1"/>
          </p:nvPr>
        </p:nvSpPr>
        <p:spPr>
          <a:xfrm>
            <a:off x="5630417" y="816152"/>
            <a:ext cx="3120301" cy="3943202"/>
          </a:xfrm>
          <a:prstGeom prst="rect">
            <a:avLst/>
          </a:prstGeom>
        </p:spPr>
        <p:txBody>
          <a:bodyPr/>
          <a:lstStyle/>
          <a:p>
            <a:pPr marL="215900" indent="-215900">
              <a:buSzPts val="1400"/>
              <a:buChar char="•"/>
              <a:defRPr sz="1400"/>
            </a:pPr>
            <a:r>
              <a:t>Comment je l’ai compris à l’époque où l’on entendait pas parler de FPGA ?</a:t>
            </a:r>
          </a:p>
          <a:p>
            <a:pPr marL="215900" indent="-215900">
              <a:spcBef>
                <a:spcPts val="1200"/>
              </a:spcBef>
              <a:buSzPts val="1400"/>
              <a:buChar char="•"/>
              <a:defRPr sz="1400"/>
            </a:pPr>
            <a:r>
              <a:t>Les différences avec les solutions d’émulations que j’avais </a:t>
            </a:r>
          </a:p>
          <a:p>
            <a:pPr marL="215900" indent="-215900">
              <a:spcBef>
                <a:spcPts val="1200"/>
              </a:spcBef>
              <a:buSzPts val="1400"/>
              <a:buChar char="•"/>
              <a:defRPr sz="1400"/>
            </a:pPr>
            <a:r>
              <a:t>Comment sentir la différence avec l’émulation ?</a:t>
            </a:r>
          </a:p>
        </p:txBody>
      </p:sp>
      <p:sp>
        <p:nvSpPr>
          <p:cNvPr id="462" name="Google Shape;393;p54"/>
          <p:cNvSpPr/>
          <p:nvPr/>
        </p:nvSpPr>
        <p:spPr>
          <a:xfrm>
            <a:off x="388400" y="381074"/>
            <a:ext cx="4433400"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463" name="Google Shape;394;p54" descr="Google Shape;394;p54"/>
          <p:cNvPicPr>
            <a:picLocks noChangeAspect="1"/>
          </p:cNvPicPr>
          <p:nvPr/>
        </p:nvPicPr>
        <p:blipFill>
          <a:blip r:embed="rId3">
            <a:extLst/>
          </a:blip>
          <a:stretch>
            <a:fillRect/>
          </a:stretch>
        </p:blipFill>
        <p:spPr>
          <a:xfrm>
            <a:off x="388400" y="2002600"/>
            <a:ext cx="4460700" cy="278795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Google Shape;400;p55"/>
          <p:cNvSpPr/>
          <p:nvPr/>
        </p:nvSpPr>
        <p:spPr>
          <a:xfrm>
            <a:off x="388402" y="381067"/>
            <a:ext cx="37659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68" name="Google Shape;401;p55"/>
          <p:cNvSpPr/>
          <p:nvPr/>
        </p:nvSpPr>
        <p:spPr>
          <a:xfrm>
            <a:off x="388402" y="381067"/>
            <a:ext cx="37659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69" name="Google Shape;402;p55"/>
          <p:cNvSpPr/>
          <p:nvPr/>
        </p:nvSpPr>
        <p:spPr>
          <a:xfrm>
            <a:off x="388402" y="381067"/>
            <a:ext cx="37659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470" name="Google Shape;403;p55"/>
          <p:cNvSpPr/>
          <p:nvPr/>
        </p:nvSpPr>
        <p:spPr>
          <a:xfrm>
            <a:off x="-1" y="0"/>
            <a:ext cx="9141602" cy="5143500"/>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471" name="Google Shape;404;p55"/>
          <p:cNvSpPr txBox="1"/>
          <p:nvPr>
            <p:ph type="title"/>
          </p:nvPr>
        </p:nvSpPr>
        <p:spPr>
          <a:xfrm>
            <a:off x="4079071" y="732119"/>
            <a:ext cx="4674301" cy="1097401"/>
          </a:xfrm>
          <a:prstGeom prst="rect">
            <a:avLst/>
          </a:prstGeom>
        </p:spPr>
        <p:txBody>
          <a:bodyPr/>
          <a:lstStyle>
            <a:lvl1pPr>
              <a:defRPr sz="3300"/>
            </a:lvl1pPr>
          </a:lstStyle>
          <a:p>
            <a:pPr/>
            <a:r>
              <a:t>Les avantages et inconvénients</a:t>
            </a:r>
          </a:p>
        </p:txBody>
      </p:sp>
      <p:sp>
        <p:nvSpPr>
          <p:cNvPr id="472" name="Google Shape;405;p55"/>
          <p:cNvSpPr txBox="1"/>
          <p:nvPr>
            <p:ph type="body" sz="half" idx="1"/>
          </p:nvPr>
        </p:nvSpPr>
        <p:spPr>
          <a:xfrm>
            <a:off x="4079080" y="1933402"/>
            <a:ext cx="4674301" cy="2826001"/>
          </a:xfrm>
          <a:prstGeom prst="rect">
            <a:avLst/>
          </a:prstGeom>
        </p:spPr>
        <p:txBody>
          <a:bodyPr/>
          <a:lstStyle/>
          <a:p>
            <a:pPr indent="-298450">
              <a:spcBef>
                <a:spcPts val="400"/>
              </a:spcBef>
              <a:buClr>
                <a:srgbClr val="6AA84F"/>
              </a:buClr>
              <a:buSzPts val="1100"/>
              <a:buChar char="+"/>
              <a:defRPr b="1" sz="1100">
                <a:solidFill>
                  <a:srgbClr val="6AA84F"/>
                </a:solidFill>
              </a:defRPr>
            </a:pPr>
            <a:r>
              <a:t>Rendu quasiment identique au hardware original</a:t>
            </a:r>
          </a:p>
          <a:p>
            <a:pPr indent="-298450">
              <a:spcBef>
                <a:spcPts val="0"/>
              </a:spcBef>
              <a:buClr>
                <a:srgbClr val="6AA84F"/>
              </a:buClr>
              <a:buSzPts val="1100"/>
              <a:buChar char="+"/>
              <a:defRPr b="1" sz="1100">
                <a:solidFill>
                  <a:srgbClr val="6AA84F"/>
                </a:solidFill>
              </a:defRPr>
            </a:pPr>
            <a:r>
              <a:t>Beaucoup beaucoup de réglages pour customiser chaque core</a:t>
            </a:r>
          </a:p>
          <a:p>
            <a:pPr indent="-298450">
              <a:spcBef>
                <a:spcPts val="0"/>
              </a:spcBef>
              <a:buClr>
                <a:srgbClr val="6AA84F"/>
              </a:buClr>
              <a:buSzPts val="1100"/>
              <a:buChar char="+"/>
              <a:defRPr b="1" sz="1100">
                <a:solidFill>
                  <a:srgbClr val="6AA84F"/>
                </a:solidFill>
              </a:defRPr>
            </a:pPr>
            <a:r>
              <a:t>Beaucoup beaucoup de filtres CRT pour un rendu au plus proche (LCD)</a:t>
            </a:r>
          </a:p>
          <a:p>
            <a:pPr indent="-298450">
              <a:spcBef>
                <a:spcPts val="0"/>
              </a:spcBef>
              <a:buClr>
                <a:srgbClr val="6AA84F"/>
              </a:buClr>
              <a:buSzPts val="1100"/>
              <a:buChar char="+"/>
              <a:defRPr b="1" sz="1100">
                <a:solidFill>
                  <a:srgbClr val="6AA84F"/>
                </a:solidFill>
              </a:defRPr>
            </a:pPr>
            <a:r>
              <a:t>Une communauté très active, des mises à jour régulières, de nouveaux cores en développement. </a:t>
            </a:r>
          </a:p>
          <a:p>
            <a:pPr indent="-298450">
              <a:spcBef>
                <a:spcPts val="0"/>
              </a:spcBef>
              <a:buClr>
                <a:srgbClr val="CC0000"/>
              </a:buClr>
              <a:buSzPts val="1100"/>
              <a:buChar char="-"/>
              <a:defRPr b="1" strike="sngStrike" sz="1100">
                <a:solidFill>
                  <a:srgbClr val="CC0000"/>
                </a:solidFill>
              </a:defRPr>
            </a:pPr>
            <a:r>
              <a:t>Le prix</a:t>
            </a:r>
          </a:p>
          <a:p>
            <a:pPr indent="-298450">
              <a:spcBef>
                <a:spcPts val="0"/>
              </a:spcBef>
              <a:buClr>
                <a:srgbClr val="CC0000"/>
              </a:buClr>
              <a:buSzPts val="1100"/>
              <a:buChar char="-"/>
              <a:defRPr b="1" sz="1100">
                <a:solidFill>
                  <a:srgbClr val="CC0000"/>
                </a:solidFill>
              </a:defRPr>
            </a:pPr>
            <a:r>
              <a:t>Le nombre de cores limités par rapport aux solutions d'émulations</a:t>
            </a:r>
          </a:p>
          <a:p>
            <a:pPr indent="-298450">
              <a:spcBef>
                <a:spcPts val="0"/>
              </a:spcBef>
              <a:buClr>
                <a:srgbClr val="CC0000"/>
              </a:buClr>
              <a:buSzPts val="1100"/>
              <a:buChar char="-"/>
              <a:defRPr b="1" sz="1100">
                <a:solidFill>
                  <a:srgbClr val="CC0000"/>
                </a:solidFill>
              </a:defRPr>
            </a:pPr>
            <a:r>
              <a:t>La configuration un peu complexe </a:t>
            </a:r>
          </a:p>
          <a:p>
            <a:pPr indent="-298450">
              <a:spcBef>
                <a:spcPts val="0"/>
              </a:spcBef>
              <a:buClr>
                <a:srgbClr val="CC0000"/>
              </a:buClr>
              <a:buSzPts val="1100"/>
              <a:buChar char="-"/>
              <a:defRPr b="1" sz="1100">
                <a:solidFill>
                  <a:srgbClr val="CC0000"/>
                </a:solidFill>
              </a:defRPr>
            </a:pPr>
            <a:r>
              <a:t>L’interface austère</a:t>
            </a:r>
          </a:p>
        </p:txBody>
      </p:sp>
      <p:sp>
        <p:nvSpPr>
          <p:cNvPr id="473" name="Google Shape;406;p55"/>
          <p:cNvSpPr/>
          <p:nvPr/>
        </p:nvSpPr>
        <p:spPr>
          <a:xfrm>
            <a:off x="4113457" y="381067"/>
            <a:ext cx="4644273" cy="111960"/>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474" name="Google Shape;407;p55" descr="Google Shape;407;p55"/>
          <p:cNvPicPr>
            <a:picLocks noChangeAspect="1"/>
          </p:cNvPicPr>
          <p:nvPr/>
        </p:nvPicPr>
        <p:blipFill>
          <a:blip r:embed="rId3">
            <a:extLst/>
          </a:blip>
          <a:stretch>
            <a:fillRect/>
          </a:stretch>
        </p:blipFill>
        <p:spPr>
          <a:xfrm>
            <a:off x="316688" y="766750"/>
            <a:ext cx="3762376" cy="3914776"/>
          </a:xfrm>
          <a:prstGeom prst="rect">
            <a:avLst/>
          </a:prstGeom>
          <a:ln w="12700">
            <a:miter lim="400000"/>
          </a:ln>
        </p:spPr>
      </p:pic>
      <p:pic>
        <p:nvPicPr>
          <p:cNvPr id="475" name="Google Shape;408;p55" descr="Google Shape;408;p55"/>
          <p:cNvPicPr>
            <a:picLocks noChangeAspect="1"/>
          </p:cNvPicPr>
          <p:nvPr/>
        </p:nvPicPr>
        <p:blipFill>
          <a:blip r:embed="rId4">
            <a:extLst/>
          </a:blip>
          <a:stretch>
            <a:fillRect/>
          </a:stretch>
        </p:blipFill>
        <p:spPr>
          <a:xfrm>
            <a:off x="4670325" y="4179199"/>
            <a:ext cx="1050658" cy="964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472"/>
                                        </p:tgtEl>
                                        <p:attrNameLst>
                                          <p:attrName>style.visibility</p:attrName>
                                        </p:attrNameLst>
                                      </p:cBhvr>
                                      <p:to>
                                        <p:strVal val="visible"/>
                                      </p:to>
                                    </p:set>
                                    <p:animEffect filter="fade" transition="in">
                                      <p:cBhvr>
                                        <p:cTn id="7" dur="25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2"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Google Shape;170;p29"/>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78" name="Google Shape;171;p29"/>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79" name="Google Shape;172;p29"/>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80" name="Google Shape;173;p29"/>
          <p:cNvSpPr/>
          <p:nvPr/>
        </p:nvSpPr>
        <p:spPr>
          <a:xfrm>
            <a:off x="-1" y="-1"/>
            <a:ext cx="9141716" cy="5143498"/>
          </a:xfrm>
          <a:prstGeom prst="rect">
            <a:avLst/>
          </a:prstGeom>
          <a:solidFill>
            <a:srgbClr val="FFFFFF"/>
          </a:solidFill>
          <a:ln w="12700">
            <a:miter lim="400000"/>
          </a:ln>
        </p:spPr>
        <p:txBody>
          <a:bodyPr lIns="0" tIns="0" rIns="0" bIns="0" anchor="ctr"/>
          <a:lstStyle/>
          <a:p>
            <a:pPr algn="ctr">
              <a:defRPr>
                <a:solidFill>
                  <a:srgbClr val="FFFFFF"/>
                </a:solidFill>
              </a:defRPr>
            </a:pPr>
          </a:p>
        </p:txBody>
      </p:sp>
      <p:pic>
        <p:nvPicPr>
          <p:cNvPr id="281" name="Google Shape;174;p29" descr="Google Shape;174;p29"/>
          <p:cNvPicPr>
            <a:picLocks noChangeAspect="1"/>
          </p:cNvPicPr>
          <p:nvPr/>
        </p:nvPicPr>
        <p:blipFill>
          <a:blip r:embed="rId3">
            <a:extLst/>
          </a:blip>
          <a:srcRect l="9184" t="0" r="8050" b="3"/>
          <a:stretch>
            <a:fillRect/>
          </a:stretch>
        </p:blipFill>
        <p:spPr>
          <a:xfrm>
            <a:off x="388400" y="1933245"/>
            <a:ext cx="3504439" cy="2826258"/>
          </a:xfrm>
          <a:prstGeom prst="rect">
            <a:avLst/>
          </a:prstGeom>
          <a:ln w="12700">
            <a:miter lim="400000"/>
          </a:ln>
        </p:spPr>
      </p:pic>
      <p:sp>
        <p:nvSpPr>
          <p:cNvPr id="282" name="Google Shape;175;p29"/>
          <p:cNvSpPr txBox="1"/>
          <p:nvPr>
            <p:ph type="title"/>
          </p:nvPr>
        </p:nvSpPr>
        <p:spPr>
          <a:xfrm>
            <a:off x="388399" y="732119"/>
            <a:ext cx="3606986" cy="1085374"/>
          </a:xfrm>
          <a:prstGeom prst="rect">
            <a:avLst/>
          </a:prstGeom>
        </p:spPr>
        <p:txBody>
          <a:bodyPr/>
          <a:lstStyle>
            <a:lvl1pPr>
              <a:defRPr sz="3300"/>
            </a:lvl1pPr>
          </a:lstStyle>
          <a:p>
            <a:pPr/>
            <a:r>
              <a:t>Introduction et Objectifs</a:t>
            </a:r>
          </a:p>
        </p:txBody>
      </p:sp>
      <p:sp>
        <p:nvSpPr>
          <p:cNvPr id="283" name="Google Shape;176;p29"/>
          <p:cNvSpPr txBox="1"/>
          <p:nvPr>
            <p:ph type="body" sz="half" idx="1"/>
          </p:nvPr>
        </p:nvSpPr>
        <p:spPr>
          <a:xfrm>
            <a:off x="4381500" y="774954"/>
            <a:ext cx="4374101" cy="3984550"/>
          </a:xfrm>
          <a:prstGeom prst="rect">
            <a:avLst/>
          </a:prstGeom>
        </p:spPr>
        <p:txBody>
          <a:bodyPr/>
          <a:lstStyle/>
          <a:p>
            <a:pPr marL="0" indent="0">
              <a:lnSpc>
                <a:spcPct val="88000"/>
              </a:lnSpc>
              <a:spcBef>
                <a:spcPts val="0"/>
              </a:spcBef>
              <a:buSzTx/>
              <a:buNone/>
              <a:defRPr b="1" sz="1100"/>
            </a:pPr>
            <a:r>
              <a:t>Explorer le rôle du FPGA dans la préservation du rétro gaming</a:t>
            </a:r>
          </a:p>
          <a:p>
            <a:pPr lvl="1" marL="0" indent="0">
              <a:lnSpc>
                <a:spcPct val="88000"/>
              </a:lnSpc>
              <a:spcBef>
                <a:spcPts val="400"/>
              </a:spcBef>
              <a:buSzTx/>
              <a:buNone/>
              <a:defRPr sz="1100"/>
            </a:pPr>
            <a:r>
              <a:t>La conférence vise à mettre en lumière le rôle du FPGA dans la préservation du rétro gaming et comment il peut être utilisé comme alternative à l’émulation logicielle.</a:t>
            </a:r>
            <a:endParaRPr sz="1400"/>
          </a:p>
          <a:p>
            <a:pPr marL="0" indent="0">
              <a:lnSpc>
                <a:spcPct val="88000"/>
              </a:lnSpc>
              <a:spcBef>
                <a:spcPts val="1900"/>
              </a:spcBef>
              <a:buSzTx/>
              <a:buNone/>
              <a:defRPr b="1" sz="1100"/>
            </a:pPr>
            <a:r>
              <a:t>Comparer la technologie FPGA à l’émulation logicielle</a:t>
            </a:r>
          </a:p>
          <a:p>
            <a:pPr lvl="1" marL="0" indent="0">
              <a:lnSpc>
                <a:spcPct val="88000"/>
              </a:lnSpc>
              <a:spcBef>
                <a:spcPts val="400"/>
              </a:spcBef>
              <a:buSzTx/>
              <a:buNone/>
              <a:defRPr sz="1100"/>
            </a:pPr>
            <a:r>
              <a:t>La conférence abordera la comparaison entre la technologie FPGA et l’émulation logicielle en termes de performance, de précision et de facilité d’utilisation.</a:t>
            </a:r>
            <a:endParaRPr sz="1400"/>
          </a:p>
          <a:p>
            <a:pPr marL="0" indent="0">
              <a:lnSpc>
                <a:spcPct val="88000"/>
              </a:lnSpc>
              <a:spcBef>
                <a:spcPts val="1900"/>
              </a:spcBef>
              <a:buSzTx/>
              <a:buNone/>
              <a:defRPr b="1" sz="1100"/>
            </a:pPr>
            <a:r>
              <a:t>Développement de cores FPGA</a:t>
            </a:r>
          </a:p>
          <a:p>
            <a:pPr lvl="1" marL="0" indent="0">
              <a:lnSpc>
                <a:spcPct val="88000"/>
              </a:lnSpc>
              <a:spcBef>
                <a:spcPts val="400"/>
              </a:spcBef>
              <a:buSzTx/>
              <a:buNone/>
              <a:defRPr sz="1100"/>
            </a:pPr>
            <a:r>
              <a:t>La conférence expliquera le fonctionnement du développement de cores FPGA et comment il peut être utilisé pour reproduire fidèlement le matériel de jeu classique.</a:t>
            </a:r>
            <a:endParaRPr sz="1400"/>
          </a:p>
          <a:p>
            <a:pPr marL="0" indent="0">
              <a:lnSpc>
                <a:spcPct val="88000"/>
              </a:lnSpc>
              <a:spcBef>
                <a:spcPts val="1900"/>
              </a:spcBef>
              <a:buSzTx/>
              <a:buNone/>
              <a:defRPr b="1" sz="1100"/>
            </a:pPr>
            <a:r>
              <a:t>Avantages utilisateurs du MiSTer FPGA</a:t>
            </a:r>
          </a:p>
          <a:p>
            <a:pPr lvl="1" marL="0" indent="0">
              <a:lnSpc>
                <a:spcPct val="88000"/>
              </a:lnSpc>
              <a:spcBef>
                <a:spcPts val="1200"/>
              </a:spcBef>
              <a:buSzTx/>
              <a:buNone/>
              <a:defRPr sz="1100"/>
            </a:pPr>
            <a:r>
              <a:t>La conférence mettra l’accent sur les avantages pour les utilisateurs du MiSTer FPGA, notamment sa précision, sa facilité d’utilisation, et sa compatibilité avec une large gamme de matériels de jeu classiques.</a:t>
            </a:r>
          </a:p>
        </p:txBody>
      </p:sp>
      <p:sp>
        <p:nvSpPr>
          <p:cNvPr id="284" name="Google Shape;177;p29"/>
          <p:cNvSpPr/>
          <p:nvPr/>
        </p:nvSpPr>
        <p:spPr>
          <a:xfrm>
            <a:off x="388400" y="381067"/>
            <a:ext cx="3504440"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83"/>
                                        </p:tgtEl>
                                        <p:attrNameLst>
                                          <p:attrName>style.visibility</p:attrName>
                                        </p:attrNameLst>
                                      </p:cBhvr>
                                      <p:to>
                                        <p:strVal val="visible"/>
                                      </p:to>
                                    </p:set>
                                    <p:animEffect filter="fade" transition="in">
                                      <p:cBhvr>
                                        <p:cTn id="7" dur="25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Google Shape;414;p56"/>
          <p:cNvSpPr/>
          <p:nvPr/>
        </p:nvSpPr>
        <p:spPr>
          <a:xfrm>
            <a:off x="-1" y="0"/>
            <a:ext cx="9141602" cy="5143500"/>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480" name="Google Shape;415;p56"/>
          <p:cNvSpPr txBox="1"/>
          <p:nvPr>
            <p:ph type="title"/>
          </p:nvPr>
        </p:nvSpPr>
        <p:spPr>
          <a:xfrm>
            <a:off x="4601717" y="732119"/>
            <a:ext cx="4135501" cy="1097401"/>
          </a:xfrm>
          <a:prstGeom prst="rect">
            <a:avLst/>
          </a:prstGeom>
        </p:spPr>
        <p:txBody>
          <a:bodyPr/>
          <a:lstStyle>
            <a:lvl1pPr>
              <a:defRPr sz="3300"/>
            </a:lvl1pPr>
          </a:lstStyle>
          <a:p>
            <a:pPr/>
            <a:r>
              <a:t>Configuration et coûts</a:t>
            </a:r>
          </a:p>
        </p:txBody>
      </p:sp>
      <p:sp>
        <p:nvSpPr>
          <p:cNvPr id="481" name="Google Shape;416;p56"/>
          <p:cNvSpPr txBox="1"/>
          <p:nvPr>
            <p:ph type="body" sz="half" idx="1"/>
          </p:nvPr>
        </p:nvSpPr>
        <p:spPr>
          <a:xfrm>
            <a:off x="4601717" y="1933955"/>
            <a:ext cx="4135501" cy="2825402"/>
          </a:xfrm>
          <a:prstGeom prst="rect">
            <a:avLst/>
          </a:prstGeom>
        </p:spPr>
        <p:txBody>
          <a:bodyPr/>
          <a:lstStyle/>
          <a:p>
            <a:pPr marL="457200" indent="-317500">
              <a:buClr>
                <a:srgbClr val="000000"/>
              </a:buClr>
              <a:buSzPts val="1400"/>
              <a:buFont typeface="Arial"/>
              <a:buChar char="●"/>
              <a:defRPr sz="1400"/>
            </a:pPr>
            <a:r>
              <a:t>La configuration du MISTer: </a:t>
            </a:r>
          </a:p>
          <a:p>
            <a:pPr lvl="1" marL="914400" indent="-317500">
              <a:spcBef>
                <a:spcPts val="0"/>
              </a:spcBef>
              <a:buClr>
                <a:srgbClr val="000000"/>
              </a:buClr>
              <a:buSzPts val="1400"/>
              <a:buFont typeface="Arial"/>
              <a:buChar char="○"/>
              <a:defRPr sz="1400"/>
            </a:pPr>
            <a:r>
              <a:t>outils principaux: MISTer Fusion / scripts / fichier mister.ini</a:t>
            </a:r>
          </a:p>
          <a:p>
            <a:pPr marL="457200" indent="-317500">
              <a:spcBef>
                <a:spcPts val="0"/>
              </a:spcBef>
              <a:buClr>
                <a:srgbClr val="000000"/>
              </a:buClr>
              <a:buSzPts val="1400"/>
              <a:buFont typeface="Arial"/>
              <a:buChar char="●"/>
              <a:defRPr sz="1400"/>
            </a:pPr>
            <a:r>
              <a:t>L’évolution du coûts du MISTer </a:t>
            </a:r>
          </a:p>
          <a:p>
            <a:pPr marL="457200" indent="-317500">
              <a:spcBef>
                <a:spcPts val="0"/>
              </a:spcBef>
              <a:buClr>
                <a:srgbClr val="000000"/>
              </a:buClr>
              <a:buSzPts val="1400"/>
              <a:buFont typeface="Arial"/>
              <a:buChar char="●"/>
              <a:defRPr sz="1400"/>
            </a:pPr>
            <a:r>
              <a:t>Les autres solutions FPGA:</a:t>
            </a:r>
          </a:p>
          <a:p>
            <a:pPr lvl="1" marL="914400" indent="-317500">
              <a:spcBef>
                <a:spcPts val="0"/>
              </a:spcBef>
              <a:buClr>
                <a:srgbClr val="000000"/>
              </a:buClr>
              <a:buSzPts val="1400"/>
              <a:buFont typeface="Arial"/>
              <a:buChar char="○"/>
              <a:defRPr sz="1400"/>
            </a:pPr>
            <a:r>
              <a:t>Analogue (NT, NT Mini, Mega SG, Super NT, DUO, Pocket, …)</a:t>
            </a:r>
          </a:p>
          <a:p>
            <a:pPr lvl="1" marL="914400" indent="-317500">
              <a:spcBef>
                <a:spcPts val="0"/>
              </a:spcBef>
              <a:buClr>
                <a:srgbClr val="000000"/>
              </a:buClr>
              <a:buSzPts val="1400"/>
              <a:buFont typeface="Arial"/>
              <a:buChar char="○"/>
              <a:defRPr sz="1400"/>
            </a:pPr>
            <a:r>
              <a:t>NES AVS</a:t>
            </a:r>
          </a:p>
          <a:p>
            <a:pPr lvl="1" marL="914400" indent="-317500">
              <a:spcBef>
                <a:spcPts val="0"/>
              </a:spcBef>
              <a:buClr>
                <a:srgbClr val="000000"/>
              </a:buClr>
              <a:buSzPts val="1400"/>
              <a:buFont typeface="Arial"/>
              <a:buChar char="○"/>
              <a:defRPr sz="1400"/>
            </a:pPr>
            <a:r>
              <a:t>Tang Nano</a:t>
            </a:r>
          </a:p>
          <a:p>
            <a:pPr lvl="1" marL="914400" indent="-317500">
              <a:spcBef>
                <a:spcPts val="0"/>
              </a:spcBef>
              <a:buClr>
                <a:srgbClr val="000000"/>
              </a:buClr>
              <a:buSzPts val="1400"/>
              <a:buFont typeface="Arial"/>
              <a:buChar char="○"/>
              <a:defRPr sz="1400"/>
            </a:pPr>
            <a:r>
              <a:t>Reproduction de PCB originales (GB, GBC, etc…)</a:t>
            </a:r>
          </a:p>
        </p:txBody>
      </p:sp>
      <p:sp>
        <p:nvSpPr>
          <p:cNvPr id="482" name="Google Shape;417;p56"/>
          <p:cNvSpPr/>
          <p:nvPr/>
        </p:nvSpPr>
        <p:spPr>
          <a:xfrm>
            <a:off x="4601717" y="381067"/>
            <a:ext cx="4141777" cy="111960"/>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483" name="Google Shape;418;p56" descr="Google Shape;418;p56"/>
          <p:cNvPicPr>
            <a:picLocks noChangeAspect="1"/>
          </p:cNvPicPr>
          <p:nvPr/>
        </p:nvPicPr>
        <p:blipFill>
          <a:blip r:embed="rId3">
            <a:extLst/>
          </a:blip>
          <a:stretch>
            <a:fillRect/>
          </a:stretch>
        </p:blipFill>
        <p:spPr>
          <a:xfrm>
            <a:off x="758825" y="841699"/>
            <a:ext cx="2768076" cy="346010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7" name="Google Shape;423;p57" descr="Google Shape;423;p57"/>
          <p:cNvPicPr>
            <a:picLocks noChangeAspect="1"/>
          </p:cNvPicPr>
          <p:nvPr/>
        </p:nvPicPr>
        <p:blipFill>
          <a:blip r:embed="rId2">
            <a:extLst/>
          </a:blip>
          <a:stretch>
            <a:fillRect/>
          </a:stretch>
        </p:blipFill>
        <p:spPr>
          <a:xfrm>
            <a:off x="424049" y="887824"/>
            <a:ext cx="2124251" cy="1614776"/>
          </a:xfrm>
          <a:prstGeom prst="rect">
            <a:avLst/>
          </a:prstGeom>
          <a:ln w="12700">
            <a:miter lim="400000"/>
          </a:ln>
        </p:spPr>
      </p:pic>
      <p:pic>
        <p:nvPicPr>
          <p:cNvPr id="488" name="Google Shape;424;p57" descr="Google Shape;424;p57"/>
          <p:cNvPicPr>
            <a:picLocks noChangeAspect="1"/>
          </p:cNvPicPr>
          <p:nvPr/>
        </p:nvPicPr>
        <p:blipFill>
          <a:blip r:embed="rId3">
            <a:extLst/>
          </a:blip>
          <a:stretch>
            <a:fillRect/>
          </a:stretch>
        </p:blipFill>
        <p:spPr>
          <a:xfrm>
            <a:off x="2748325" y="864286"/>
            <a:ext cx="1451801" cy="1843702"/>
          </a:xfrm>
          <a:prstGeom prst="rect">
            <a:avLst/>
          </a:prstGeom>
          <a:ln w="12700">
            <a:miter lim="400000"/>
          </a:ln>
        </p:spPr>
      </p:pic>
      <p:pic>
        <p:nvPicPr>
          <p:cNvPr id="489" name="Google Shape;425;p57" descr="Google Shape;425;p57"/>
          <p:cNvPicPr>
            <a:picLocks noChangeAspect="1"/>
          </p:cNvPicPr>
          <p:nvPr/>
        </p:nvPicPr>
        <p:blipFill>
          <a:blip r:embed="rId4">
            <a:extLst/>
          </a:blip>
          <a:stretch>
            <a:fillRect/>
          </a:stretch>
        </p:blipFill>
        <p:spPr>
          <a:xfrm>
            <a:off x="4500350" y="933275"/>
            <a:ext cx="1837552" cy="1614778"/>
          </a:xfrm>
          <a:prstGeom prst="rect">
            <a:avLst/>
          </a:prstGeom>
          <a:ln w="12700">
            <a:miter lim="400000"/>
          </a:ln>
        </p:spPr>
      </p:pic>
      <p:pic>
        <p:nvPicPr>
          <p:cNvPr id="490" name="Google Shape;426;p57" descr="Google Shape;426;p57"/>
          <p:cNvPicPr>
            <a:picLocks noChangeAspect="1"/>
          </p:cNvPicPr>
          <p:nvPr/>
        </p:nvPicPr>
        <p:blipFill>
          <a:blip r:embed="rId5">
            <a:extLst/>
          </a:blip>
          <a:stretch>
            <a:fillRect/>
          </a:stretch>
        </p:blipFill>
        <p:spPr>
          <a:xfrm>
            <a:off x="91701" y="2592374"/>
            <a:ext cx="2317852" cy="1138901"/>
          </a:xfrm>
          <a:prstGeom prst="rect">
            <a:avLst/>
          </a:prstGeom>
          <a:ln w="12700">
            <a:miter lim="400000"/>
          </a:ln>
        </p:spPr>
      </p:pic>
      <p:pic>
        <p:nvPicPr>
          <p:cNvPr id="491" name="Google Shape;427;p57" descr="Google Shape;427;p57"/>
          <p:cNvPicPr>
            <a:picLocks noChangeAspect="1"/>
          </p:cNvPicPr>
          <p:nvPr/>
        </p:nvPicPr>
        <p:blipFill>
          <a:blip r:embed="rId6">
            <a:extLst/>
          </a:blip>
          <a:stretch>
            <a:fillRect/>
          </a:stretch>
        </p:blipFill>
        <p:spPr>
          <a:xfrm>
            <a:off x="2783225" y="3128674"/>
            <a:ext cx="1922057" cy="1843726"/>
          </a:xfrm>
          <a:prstGeom prst="rect">
            <a:avLst/>
          </a:prstGeom>
          <a:ln w="12700">
            <a:miter lim="400000"/>
          </a:ln>
        </p:spPr>
      </p:pic>
      <p:pic>
        <p:nvPicPr>
          <p:cNvPr id="492" name="Google Shape;428;p57" descr="Google Shape;428;p57"/>
          <p:cNvPicPr>
            <a:picLocks noChangeAspect="1"/>
          </p:cNvPicPr>
          <p:nvPr/>
        </p:nvPicPr>
        <p:blipFill>
          <a:blip r:embed="rId7">
            <a:extLst/>
          </a:blip>
          <a:stretch>
            <a:fillRect/>
          </a:stretch>
        </p:blipFill>
        <p:spPr>
          <a:xfrm>
            <a:off x="6762174" y="979899"/>
            <a:ext cx="2124251" cy="1612486"/>
          </a:xfrm>
          <a:prstGeom prst="rect">
            <a:avLst/>
          </a:prstGeom>
          <a:ln w="12700">
            <a:miter lim="400000"/>
          </a:ln>
        </p:spPr>
      </p:pic>
      <p:pic>
        <p:nvPicPr>
          <p:cNvPr id="493" name="Google Shape;429;p57" descr="Google Shape;429;p57"/>
          <p:cNvPicPr>
            <a:picLocks noChangeAspect="1"/>
          </p:cNvPicPr>
          <p:nvPr/>
        </p:nvPicPr>
        <p:blipFill>
          <a:blip r:embed="rId8">
            <a:extLst/>
          </a:blip>
          <a:stretch>
            <a:fillRect/>
          </a:stretch>
        </p:blipFill>
        <p:spPr>
          <a:xfrm>
            <a:off x="234599" y="3776524"/>
            <a:ext cx="2076377" cy="1286475"/>
          </a:xfrm>
          <a:prstGeom prst="rect">
            <a:avLst/>
          </a:prstGeom>
          <a:ln w="12700">
            <a:miter lim="400000"/>
          </a:ln>
        </p:spPr>
      </p:pic>
      <p:pic>
        <p:nvPicPr>
          <p:cNvPr id="494" name="Google Shape;430;p57" descr="Google Shape;430;p57"/>
          <p:cNvPicPr>
            <a:picLocks noChangeAspect="1"/>
          </p:cNvPicPr>
          <p:nvPr/>
        </p:nvPicPr>
        <p:blipFill>
          <a:blip r:embed="rId9">
            <a:extLst/>
          </a:blip>
          <a:stretch>
            <a:fillRect/>
          </a:stretch>
        </p:blipFill>
        <p:spPr>
          <a:xfrm>
            <a:off x="5466124" y="3320950"/>
            <a:ext cx="1715217" cy="1790451"/>
          </a:xfrm>
          <a:prstGeom prst="rect">
            <a:avLst/>
          </a:prstGeom>
          <a:ln w="12700">
            <a:miter lim="400000"/>
          </a:ln>
        </p:spPr>
      </p:pic>
      <p:pic>
        <p:nvPicPr>
          <p:cNvPr id="495" name="Google Shape;431;p57" descr="Google Shape;431;p57"/>
          <p:cNvPicPr>
            <a:picLocks noChangeAspect="1"/>
          </p:cNvPicPr>
          <p:nvPr/>
        </p:nvPicPr>
        <p:blipFill>
          <a:blip r:embed="rId10">
            <a:extLst/>
          </a:blip>
          <a:stretch>
            <a:fillRect/>
          </a:stretch>
        </p:blipFill>
        <p:spPr>
          <a:xfrm>
            <a:off x="7181350" y="3320950"/>
            <a:ext cx="1837551" cy="179045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Google Shape;437;p58"/>
          <p:cNvSpPr/>
          <p:nvPr/>
        </p:nvSpPr>
        <p:spPr>
          <a:xfrm>
            <a:off x="-1" y="0"/>
            <a:ext cx="9141602" cy="5143500"/>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498" name="Google Shape;438;p58"/>
          <p:cNvSpPr txBox="1"/>
          <p:nvPr>
            <p:ph type="title"/>
          </p:nvPr>
        </p:nvSpPr>
        <p:spPr>
          <a:xfrm>
            <a:off x="4601717" y="732119"/>
            <a:ext cx="4135501" cy="1097401"/>
          </a:xfrm>
          <a:prstGeom prst="rect">
            <a:avLst/>
          </a:prstGeom>
        </p:spPr>
        <p:txBody>
          <a:bodyPr/>
          <a:lstStyle>
            <a:lvl1pPr>
              <a:defRPr sz="3300"/>
            </a:lvl1pPr>
          </a:lstStyle>
          <a:p>
            <a:pPr/>
            <a:r>
              <a:t>MiSTer FPGA et Arcade</a:t>
            </a:r>
          </a:p>
        </p:txBody>
      </p:sp>
      <p:sp>
        <p:nvSpPr>
          <p:cNvPr id="499" name="Google Shape;439;p58"/>
          <p:cNvSpPr txBox="1"/>
          <p:nvPr>
            <p:ph type="body" sz="half" idx="1"/>
          </p:nvPr>
        </p:nvSpPr>
        <p:spPr>
          <a:xfrm>
            <a:off x="4601717" y="1933955"/>
            <a:ext cx="4135501" cy="2825402"/>
          </a:xfrm>
          <a:prstGeom prst="rect">
            <a:avLst/>
          </a:prstGeom>
        </p:spPr>
        <p:txBody>
          <a:bodyPr/>
          <a:lstStyle/>
          <a:p>
            <a:pPr marL="457200" indent="-317500">
              <a:buClr>
                <a:srgbClr val="000000"/>
              </a:buClr>
              <a:buSzPts val="1400"/>
              <a:buFont typeface="Arial"/>
              <a:buChar char="●"/>
              <a:defRPr sz="1400"/>
            </a:pPr>
            <a:r>
              <a:t>MiSTer et connectique JAMMA</a:t>
            </a:r>
          </a:p>
          <a:p>
            <a:pPr marL="457200" indent="-317500">
              <a:spcBef>
                <a:spcPts val="0"/>
              </a:spcBef>
              <a:buClr>
                <a:srgbClr val="000000"/>
              </a:buClr>
              <a:buSzPts val="1400"/>
              <a:buFont typeface="Arial"/>
              <a:buChar char="●"/>
              <a:defRPr sz="1400"/>
            </a:pPr>
            <a:r>
              <a:t>Systèmes émulés</a:t>
            </a:r>
          </a:p>
          <a:p>
            <a:pPr marL="457200" indent="-317500">
              <a:spcBef>
                <a:spcPts val="0"/>
              </a:spcBef>
              <a:buClr>
                <a:srgbClr val="000000"/>
              </a:buClr>
              <a:buSzPts val="1400"/>
              <a:buFont typeface="Arial"/>
              <a:buChar char="●"/>
              <a:defRPr sz="1400"/>
            </a:pPr>
            <a:r>
              <a:t>Expérience utilisateur</a:t>
            </a:r>
          </a:p>
          <a:p>
            <a:pPr marL="457200" indent="-317500">
              <a:spcBef>
                <a:spcPts val="0"/>
              </a:spcBef>
              <a:buClr>
                <a:srgbClr val="000000"/>
              </a:buClr>
              <a:buSzPts val="1400"/>
              <a:buFont typeface="Arial"/>
              <a:buChar char="●"/>
              <a:defRPr sz="1400"/>
            </a:pPr>
            <a:r>
              <a:t>Facilité de maintenance</a:t>
            </a:r>
          </a:p>
        </p:txBody>
      </p:sp>
      <p:sp>
        <p:nvSpPr>
          <p:cNvPr id="500" name="Google Shape;440;p58"/>
          <p:cNvSpPr/>
          <p:nvPr/>
        </p:nvSpPr>
        <p:spPr>
          <a:xfrm>
            <a:off x="4601717" y="381067"/>
            <a:ext cx="4141777" cy="111960"/>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501" name="Google Shape;441;p58" descr="Google Shape;441;p58"/>
          <p:cNvPicPr>
            <a:picLocks noChangeAspect="1"/>
          </p:cNvPicPr>
          <p:nvPr/>
        </p:nvPicPr>
        <p:blipFill>
          <a:blip r:embed="rId3">
            <a:extLst/>
          </a:blip>
          <a:stretch>
            <a:fillRect/>
          </a:stretch>
        </p:blipFill>
        <p:spPr>
          <a:xfrm>
            <a:off x="361875" y="1159049"/>
            <a:ext cx="3678352" cy="2825402"/>
          </a:xfrm>
          <a:prstGeom prst="rect">
            <a:avLst/>
          </a:prstGeom>
          <a:ln w="12700">
            <a:miter lim="400000"/>
          </a:ln>
        </p:spPr>
      </p:pic>
      <p:pic>
        <p:nvPicPr>
          <p:cNvPr id="502" name="WhatsApp Image 2024-10-06 at 09.36.36.jpeg" descr="WhatsApp Image 2024-10-06 at 09.36.36.jpeg"/>
          <p:cNvPicPr>
            <a:picLocks noChangeAspect="1"/>
          </p:cNvPicPr>
          <p:nvPr/>
        </p:nvPicPr>
        <p:blipFill>
          <a:blip r:embed="rId4">
            <a:extLst/>
          </a:blip>
          <a:stretch>
            <a:fillRect/>
          </a:stretch>
        </p:blipFill>
        <p:spPr>
          <a:xfrm>
            <a:off x="6097373" y="3293354"/>
            <a:ext cx="2443298" cy="1374356"/>
          </a:xfrm>
          <a:prstGeom prst="rect">
            <a:avLst/>
          </a:prstGeom>
          <a:ln w="12700">
            <a:miter lim="400000"/>
          </a:ln>
        </p:spPr>
      </p:pic>
      <p:pic>
        <p:nvPicPr>
          <p:cNvPr id="503" name="WhatsApp Image 2024-10-06 at 09.36.36 (1).jpeg" descr="WhatsApp Image 2024-10-06 at 09.36.36 (1).jpeg"/>
          <p:cNvPicPr>
            <a:picLocks noChangeAspect="1"/>
          </p:cNvPicPr>
          <p:nvPr/>
        </p:nvPicPr>
        <p:blipFill>
          <a:blip r:embed="rId5">
            <a:extLst/>
          </a:blip>
          <a:stretch>
            <a:fillRect/>
          </a:stretch>
        </p:blipFill>
        <p:spPr>
          <a:xfrm>
            <a:off x="4651740" y="3090462"/>
            <a:ext cx="1001330" cy="178014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Google Shape;461;p60"/>
          <p:cNvSpPr/>
          <p:nvPr/>
        </p:nvSpPr>
        <p:spPr>
          <a:xfrm>
            <a:off x="-1" y="-1"/>
            <a:ext cx="9141716" cy="5143498"/>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508" name="Google Shape;462;p60"/>
          <p:cNvSpPr txBox="1"/>
          <p:nvPr>
            <p:ph type="title"/>
          </p:nvPr>
        </p:nvSpPr>
        <p:spPr>
          <a:xfrm>
            <a:off x="4601717" y="732119"/>
            <a:ext cx="4135375" cy="1097282"/>
          </a:xfrm>
          <a:prstGeom prst="rect">
            <a:avLst/>
          </a:prstGeom>
        </p:spPr>
        <p:txBody>
          <a:bodyPr/>
          <a:lstStyle>
            <a:lvl1pPr>
              <a:defRPr sz="3300"/>
            </a:lvl1pPr>
          </a:lstStyle>
          <a:p>
            <a:pPr/>
            <a:r>
              <a:t>Conclusion</a:t>
            </a:r>
          </a:p>
        </p:txBody>
      </p:sp>
      <p:sp>
        <p:nvSpPr>
          <p:cNvPr id="509" name="Google Shape;463;p60"/>
          <p:cNvSpPr txBox="1"/>
          <p:nvPr>
            <p:ph type="body" sz="half" idx="1"/>
          </p:nvPr>
        </p:nvSpPr>
        <p:spPr>
          <a:xfrm>
            <a:off x="4601717" y="1933955"/>
            <a:ext cx="4135375" cy="2825497"/>
          </a:xfrm>
          <a:prstGeom prst="rect">
            <a:avLst/>
          </a:prstGeom>
        </p:spPr>
        <p:txBody>
          <a:bodyPr/>
          <a:lstStyle/>
          <a:p>
            <a:pPr marL="457200" indent="-304165">
              <a:lnSpc>
                <a:spcPct val="99000"/>
              </a:lnSpc>
              <a:buClr>
                <a:srgbClr val="000000"/>
              </a:buClr>
              <a:buSzPct val="100000"/>
              <a:buFont typeface="Arial"/>
              <a:buChar char="●"/>
              <a:defRPr sz="1100"/>
            </a:pPr>
            <a:r>
              <a:t>Le FPGA permet une préservation précise du rétro gaming en recréant le hardware original.</a:t>
            </a:r>
            <a:endParaRPr sz="1400"/>
          </a:p>
          <a:p>
            <a:pPr marL="457200" indent="-304165">
              <a:lnSpc>
                <a:spcPct val="99000"/>
              </a:lnSpc>
              <a:spcBef>
                <a:spcPts val="0"/>
              </a:spcBef>
              <a:buClr>
                <a:srgbClr val="000000"/>
              </a:buClr>
              <a:buSzPct val="100000"/>
              <a:buFont typeface="Arial"/>
              <a:buChar char="●"/>
              <a:defRPr sz="1100"/>
            </a:pPr>
            <a:r>
              <a:t>MiSTer FPGA rend cette technologie plus accessible, offrant une expérience authentique aux utilisateurs.</a:t>
            </a:r>
            <a:endParaRPr sz="1400"/>
          </a:p>
          <a:p>
            <a:pPr marL="457200" indent="-304165">
              <a:lnSpc>
                <a:spcPct val="99000"/>
              </a:lnSpc>
              <a:spcBef>
                <a:spcPts val="0"/>
              </a:spcBef>
              <a:buClr>
                <a:srgbClr val="000000"/>
              </a:buClr>
              <a:buSzPct val="100000"/>
              <a:buFont typeface="Arial"/>
              <a:buChar char="●"/>
              <a:defRPr sz="1100"/>
            </a:pPr>
            <a:r>
              <a:t>Contrairement à l’émulation logicielle, le FPGA se concentre sur la fidélité du hardware, mais il complète l’émulation plutôt que de la remplacer.</a:t>
            </a:r>
            <a:endParaRPr sz="1400"/>
          </a:p>
          <a:p>
            <a:pPr marL="457200" indent="-304165">
              <a:lnSpc>
                <a:spcPct val="99000"/>
              </a:lnSpc>
              <a:spcBef>
                <a:spcPts val="0"/>
              </a:spcBef>
              <a:buClr>
                <a:srgbClr val="000000"/>
              </a:buClr>
              <a:buSzPct val="100000"/>
              <a:buFont typeface="Arial"/>
              <a:buChar char="●"/>
              <a:defRPr sz="1100"/>
            </a:pPr>
            <a:r>
              <a:t>Le développement de cores FPGA est complexe, nécessitant des compétences en HDL et une compréhension approfondie des systèmes d’origine.</a:t>
            </a:r>
            <a:endParaRPr sz="1400"/>
          </a:p>
          <a:p>
            <a:pPr marL="457200" indent="-304165">
              <a:lnSpc>
                <a:spcPct val="99000"/>
              </a:lnSpc>
              <a:spcBef>
                <a:spcPts val="0"/>
              </a:spcBef>
              <a:buClr>
                <a:srgbClr val="000000"/>
              </a:buClr>
              <a:buSzPct val="100000"/>
              <a:buFont typeface="Arial"/>
              <a:buChar char="●"/>
              <a:defRPr sz="1100"/>
            </a:pPr>
            <a:r>
              <a:t>Le FPGA et l’émulation logicielle, ensemble, jouent un rôle essentiel dans la préservation du patrimoine vidéoludique pour les générations futures.</a:t>
            </a:r>
          </a:p>
        </p:txBody>
      </p:sp>
      <p:pic>
        <p:nvPicPr>
          <p:cNvPr id="510" name="Google Shape;464;p60" descr="Google Shape;464;p60"/>
          <p:cNvPicPr>
            <a:picLocks noChangeAspect="1"/>
          </p:cNvPicPr>
          <p:nvPr/>
        </p:nvPicPr>
        <p:blipFill>
          <a:blip r:embed="rId3">
            <a:extLst/>
          </a:blip>
          <a:stretch>
            <a:fillRect/>
          </a:stretch>
        </p:blipFill>
        <p:spPr>
          <a:xfrm>
            <a:off x="388400" y="710353"/>
            <a:ext cx="3719868" cy="3719869"/>
          </a:xfrm>
          <a:prstGeom prst="rect">
            <a:avLst/>
          </a:prstGeom>
          <a:ln w="12700">
            <a:miter lim="400000"/>
          </a:ln>
        </p:spPr>
      </p:pic>
      <p:sp>
        <p:nvSpPr>
          <p:cNvPr id="511" name="Google Shape;465;p60"/>
          <p:cNvSpPr/>
          <p:nvPr/>
        </p:nvSpPr>
        <p:spPr>
          <a:xfrm>
            <a:off x="4601717" y="381067"/>
            <a:ext cx="4135375"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Google Shape;447;p59"/>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516" name="Google Shape;448;p59"/>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517" name="Google Shape;449;p59"/>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518" name="Google Shape;450;p59"/>
          <p:cNvSpPr/>
          <p:nvPr/>
        </p:nvSpPr>
        <p:spPr>
          <a:xfrm>
            <a:off x="4996626" y="4657444"/>
            <a:ext cx="3765888" cy="34290"/>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519" name="Google Shape;451;p59"/>
          <p:cNvSpPr/>
          <p:nvPr/>
        </p:nvSpPr>
        <p:spPr>
          <a:xfrm>
            <a:off x="-1" y="-1"/>
            <a:ext cx="9141716" cy="5143498"/>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520" name="Google Shape;452;p59"/>
          <p:cNvSpPr txBox="1"/>
          <p:nvPr>
            <p:ph type="title"/>
          </p:nvPr>
        </p:nvSpPr>
        <p:spPr>
          <a:xfrm>
            <a:off x="388399" y="733799"/>
            <a:ext cx="2599202" cy="1915201"/>
          </a:xfrm>
          <a:prstGeom prst="rect">
            <a:avLst/>
          </a:prstGeom>
        </p:spPr>
        <p:txBody>
          <a:bodyPr/>
          <a:lstStyle>
            <a:lvl1pPr defTabSz="877823">
              <a:defRPr sz="3072">
                <a:solidFill>
                  <a:schemeClr val="accent2">
                    <a:lumOff val="21764"/>
                  </a:schemeClr>
                </a:solidFill>
              </a:defRPr>
            </a:lvl1pPr>
          </a:lstStyle>
          <a:p>
            <a:pPr/>
            <a:r>
              <a:t>Session de Questions / Réponses</a:t>
            </a:r>
            <a:endParaRPr sz="3455"/>
          </a:p>
        </p:txBody>
      </p:sp>
      <p:sp>
        <p:nvSpPr>
          <p:cNvPr id="521" name="Google Shape;453;p59"/>
          <p:cNvSpPr/>
          <p:nvPr/>
        </p:nvSpPr>
        <p:spPr>
          <a:xfrm>
            <a:off x="388402" y="381067"/>
            <a:ext cx="2599820"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522" name="Google Shape;454;p59" descr="Google Shape;454;p59"/>
          <p:cNvPicPr>
            <a:picLocks noChangeAspect="1"/>
          </p:cNvPicPr>
          <p:nvPr/>
        </p:nvPicPr>
        <p:blipFill>
          <a:blip r:embed="rId3">
            <a:extLst/>
          </a:blip>
          <a:stretch>
            <a:fillRect/>
          </a:stretch>
        </p:blipFill>
        <p:spPr>
          <a:xfrm>
            <a:off x="3847872" y="493026"/>
            <a:ext cx="4231624" cy="4231627"/>
          </a:xfrm>
          <a:prstGeom prst="rect">
            <a:avLst/>
          </a:prstGeom>
          <a:ln w="12700">
            <a:miter lim="400000"/>
          </a:ln>
        </p:spPr>
      </p:pic>
      <p:sp>
        <p:nvSpPr>
          <p:cNvPr id="523" name="Google Shape;455;p59"/>
          <p:cNvSpPr/>
          <p:nvPr/>
        </p:nvSpPr>
        <p:spPr>
          <a:xfrm>
            <a:off x="390906" y="4724651"/>
            <a:ext cx="2599261" cy="34853"/>
          </a:xfrm>
          <a:prstGeom prst="rect">
            <a:avLst/>
          </a:prstGeom>
          <a:solidFill>
            <a:srgbClr val="000000"/>
          </a:solidFill>
          <a:ln w="12700">
            <a:miter lim="400000"/>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520"/>
                                        </p:tgtEl>
                                        <p:attrNameLst>
                                          <p:attrName>style.visibility</p:attrName>
                                        </p:attrNameLst>
                                      </p:cBhvr>
                                      <p:to>
                                        <p:strVal val="visible"/>
                                      </p:to>
                                    </p:set>
                                    <p:animEffect filter="fade" transition="in">
                                      <p:cBhvr>
                                        <p:cTn id="7" dur="700"/>
                                        <p:tgtEl>
                                          <p:spTgt spid="520"/>
                                        </p:tgtEl>
                                      </p:cBhvr>
                                    </p:animEffect>
                                  </p:childTnLst>
                                </p:cTn>
                              </p:par>
                            </p:childTnLst>
                          </p:cTn>
                        </p:par>
                        <p:par>
                          <p:cTn id="8" fill="hold">
                            <p:stCondLst>
                              <p:cond delay="1700"/>
                            </p:stCondLst>
                            <p:childTnLst>
                              <p:par>
                                <p:cTn id="9" presetClass="entr" nodeType="afterEffect" presetID="10" grpId="2" fill="hold">
                                  <p:stCondLst>
                                    <p:cond delay="500"/>
                                  </p:stCondLst>
                                  <p:iterate type="el" backwards="0">
                                    <p:tmAbs val="0"/>
                                  </p:iterate>
                                  <p:childTnLst>
                                    <p:set>
                                      <p:cBhvr>
                                        <p:cTn id="10" fill="hold"/>
                                        <p:tgtEl>
                                          <p:spTgt spid="522"/>
                                        </p:tgtEl>
                                        <p:attrNameLst>
                                          <p:attrName>style.visibility</p:attrName>
                                        </p:attrNameLst>
                                      </p:cBhvr>
                                      <p:to>
                                        <p:strVal val="visible"/>
                                      </p:to>
                                    </p:set>
                                    <p:animEffect filter="fade" transition="in">
                                      <p:cBhvr>
                                        <p:cTn id="11" dur="7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0" grpId="1"/>
      <p:bldP build="whole" bldLvl="1" animBg="1" rev="0" advAuto="0" spid="522"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Google Shape;471;p61"/>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528" name="Google Shape;472;p61"/>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529" name="Google Shape;473;p61"/>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530" name="Google Shape;474;p61"/>
          <p:cNvSpPr/>
          <p:nvPr/>
        </p:nvSpPr>
        <p:spPr>
          <a:xfrm>
            <a:off x="-1" y="0"/>
            <a:ext cx="9141602" cy="5143500"/>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531" name="Google Shape;475;p61"/>
          <p:cNvSpPr txBox="1"/>
          <p:nvPr>
            <p:ph type="title"/>
          </p:nvPr>
        </p:nvSpPr>
        <p:spPr>
          <a:xfrm>
            <a:off x="4601717" y="732119"/>
            <a:ext cx="4135375" cy="1097282"/>
          </a:xfrm>
          <a:prstGeom prst="rect">
            <a:avLst/>
          </a:prstGeom>
        </p:spPr>
        <p:txBody>
          <a:bodyPr/>
          <a:lstStyle>
            <a:lvl1pPr>
              <a:defRPr sz="3300"/>
            </a:lvl1pPr>
          </a:lstStyle>
          <a:p>
            <a:pPr/>
            <a:r>
              <a:t>Merci!</a:t>
            </a:r>
          </a:p>
        </p:txBody>
      </p:sp>
      <p:sp>
        <p:nvSpPr>
          <p:cNvPr id="532" name="Google Shape;476;p61"/>
          <p:cNvSpPr txBox="1"/>
          <p:nvPr>
            <p:ph type="body" sz="half" idx="1"/>
          </p:nvPr>
        </p:nvSpPr>
        <p:spPr>
          <a:xfrm>
            <a:off x="4601717" y="1933955"/>
            <a:ext cx="4135375" cy="2825497"/>
          </a:xfrm>
          <a:prstGeom prst="rect">
            <a:avLst/>
          </a:prstGeom>
        </p:spPr>
        <p:txBody>
          <a:bodyPr/>
          <a:lstStyle>
            <a:lvl1pPr marL="0">
              <a:defRPr sz="1400"/>
            </a:lvl1pPr>
          </a:lstStyle>
          <a:p>
            <a:pPr/>
            <a:r>
              <a:t>Merci d’avoir assisté à notre présentation, nous espérons que vous l’avez appréciée</a:t>
            </a:r>
          </a:p>
        </p:txBody>
      </p:sp>
      <p:sp>
        <p:nvSpPr>
          <p:cNvPr id="533" name="Google Shape;477;p61"/>
          <p:cNvSpPr/>
          <p:nvPr/>
        </p:nvSpPr>
        <p:spPr>
          <a:xfrm>
            <a:off x="4601717" y="381067"/>
            <a:ext cx="4135375"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534" name="Google Shape;478;p61" descr="Google Shape;478;p61"/>
          <p:cNvPicPr>
            <a:picLocks noChangeAspect="1"/>
          </p:cNvPicPr>
          <p:nvPr/>
        </p:nvPicPr>
        <p:blipFill>
          <a:blip r:embed="rId3">
            <a:extLst/>
          </a:blip>
          <a:stretch>
            <a:fillRect/>
          </a:stretch>
        </p:blipFill>
        <p:spPr>
          <a:xfrm>
            <a:off x="798038" y="792937"/>
            <a:ext cx="3098676" cy="3098601"/>
          </a:xfrm>
          <a:prstGeom prst="rect">
            <a:avLst/>
          </a:prstGeom>
          <a:ln w="12700">
            <a:miter lim="400000"/>
          </a:ln>
        </p:spPr>
      </p:pic>
      <p:pic>
        <p:nvPicPr>
          <p:cNvPr id="535" name="Google Shape;479;p61" descr="Google Shape;479;p61"/>
          <p:cNvPicPr>
            <a:picLocks noChangeAspect="1"/>
          </p:cNvPicPr>
          <p:nvPr/>
        </p:nvPicPr>
        <p:blipFill>
          <a:blip r:embed="rId4">
            <a:extLst/>
          </a:blip>
          <a:stretch>
            <a:fillRect/>
          </a:stretch>
        </p:blipFill>
        <p:spPr>
          <a:xfrm>
            <a:off x="7586999" y="2788299"/>
            <a:ext cx="1346476" cy="2355199"/>
          </a:xfrm>
          <a:prstGeom prst="rect">
            <a:avLst/>
          </a:prstGeom>
          <a:ln w="12700">
            <a:miter lim="400000"/>
          </a:ln>
        </p:spPr>
      </p:pic>
      <p:sp>
        <p:nvSpPr>
          <p:cNvPr id="536" name="Google Shape;480;p61"/>
          <p:cNvSpPr txBox="1"/>
          <p:nvPr/>
        </p:nvSpPr>
        <p:spPr>
          <a:xfrm>
            <a:off x="925674" y="3934850"/>
            <a:ext cx="2769001" cy="633403"/>
          </a:xfrm>
          <a:prstGeom prst="rect">
            <a:avLst/>
          </a:prstGeom>
          <a:ln w="12700">
            <a:miter lim="400000"/>
          </a:ln>
          <a:effectLst>
            <a:outerShdw sx="100000" sy="100000" kx="0" ky="0" algn="b" rotWithShape="0" blurRad="63500" dist="19050" dir="5400000">
              <a:srgbClr val="000000">
                <a:alpha val="60000"/>
              </a:srgbClr>
            </a:outerShdw>
          </a:effectLst>
          <a:extLst>
            <a:ext uri="{C572A759-6A51-4108-AA02-DFA0A04FC94B}">
              <ma14:wrappingTextBoxFlag xmlns:ma14="http://schemas.microsoft.com/office/mac/drawingml/2011/main" val="1"/>
            </a:ext>
          </a:extLst>
        </p:spPr>
        <p:txBody>
          <a:bodyPr lIns="91424" tIns="91424" rIns="91424" bIns="91424">
            <a:spAutoFit/>
          </a:bodyPr>
          <a:lstStyle>
            <a:lvl1pPr algn="ctr">
              <a:defRPr sz="1600"/>
            </a:lvl1pPr>
          </a:lstStyle>
          <a:p>
            <a:pPr/>
            <a:r>
              <a:t>Cette présentation est sur Github</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Google Shape;183;p30"/>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89" name="Google Shape;184;p30"/>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90" name="Google Shape;185;p30"/>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291" name="Google Shape;186;p30"/>
          <p:cNvSpPr/>
          <p:nvPr/>
        </p:nvSpPr>
        <p:spPr>
          <a:xfrm>
            <a:off x="-1" y="-1"/>
            <a:ext cx="9141716" cy="5143498"/>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292" name="Google Shape;187;p30"/>
          <p:cNvSpPr txBox="1"/>
          <p:nvPr>
            <p:ph type="title"/>
          </p:nvPr>
        </p:nvSpPr>
        <p:spPr>
          <a:xfrm>
            <a:off x="388400" y="732119"/>
            <a:ext cx="4725163" cy="992179"/>
          </a:xfrm>
          <a:prstGeom prst="rect">
            <a:avLst/>
          </a:prstGeom>
        </p:spPr>
        <p:txBody>
          <a:bodyPr/>
          <a:lstStyle>
            <a:lvl1pPr>
              <a:lnSpc>
                <a:spcPct val="90000"/>
              </a:lnSpc>
              <a:defRPr sz="3300"/>
            </a:lvl1pPr>
          </a:lstStyle>
          <a:p>
            <a:pPr/>
            <a:r>
              <a:t>Termes et Concepts Clés du FPGA</a:t>
            </a:r>
          </a:p>
        </p:txBody>
      </p:sp>
      <p:sp>
        <p:nvSpPr>
          <p:cNvPr id="293" name="Google Shape;188;p30"/>
          <p:cNvSpPr txBox="1"/>
          <p:nvPr>
            <p:ph type="body" sz="half" idx="1"/>
          </p:nvPr>
        </p:nvSpPr>
        <p:spPr>
          <a:xfrm>
            <a:off x="5630417" y="816152"/>
            <a:ext cx="3120391" cy="3943351"/>
          </a:xfrm>
          <a:prstGeom prst="rect">
            <a:avLst/>
          </a:prstGeom>
        </p:spPr>
        <p:txBody>
          <a:bodyPr/>
          <a:lstStyle/>
          <a:p>
            <a:pPr marL="215900" indent="-215900">
              <a:spcBef>
                <a:spcPts val="0"/>
              </a:spcBef>
              <a:buSzPts val="1400"/>
              <a:buChar char="•"/>
              <a:defRPr sz="1400"/>
            </a:pPr>
            <a:r>
              <a:t>FPGA (Field-Programmable Gate Array)</a:t>
            </a:r>
          </a:p>
          <a:p>
            <a:pPr marL="215900" indent="-215900">
              <a:buSzPts val="1400"/>
              <a:buChar char="•"/>
              <a:defRPr sz="1400"/>
            </a:pPr>
            <a:r>
              <a:t>Core</a:t>
            </a:r>
          </a:p>
          <a:p>
            <a:pPr marL="215900" indent="-215900">
              <a:buSzPts val="1400"/>
              <a:buChar char="•"/>
              <a:defRPr sz="1400"/>
            </a:pPr>
            <a:r>
              <a:t>ROM</a:t>
            </a:r>
          </a:p>
          <a:p>
            <a:pPr marL="215900" indent="-215900">
              <a:buSzPts val="1400"/>
              <a:buChar char="•"/>
              <a:defRPr sz="1400"/>
            </a:pPr>
            <a:r>
              <a:t>PCB (Printed Circuit Board)</a:t>
            </a:r>
          </a:p>
          <a:p>
            <a:pPr marL="215900" indent="-215900">
              <a:buSzPts val="1400"/>
              <a:buChar char="•"/>
              <a:defRPr sz="1400"/>
            </a:pPr>
            <a:r>
              <a:t>CPU, RAM, ROM</a:t>
            </a:r>
          </a:p>
          <a:p>
            <a:pPr marL="215900" indent="-215900">
              <a:buSzPts val="1400"/>
              <a:buChar char="•"/>
              <a:defRPr sz="1400"/>
            </a:pPr>
            <a:r>
              <a:t>ALM (Adaptive Logic Modules)</a:t>
            </a:r>
          </a:p>
          <a:p>
            <a:pPr marL="215900" indent="-215900">
              <a:buSzPts val="1400"/>
              <a:buChar char="•"/>
              <a:defRPr sz="1400"/>
            </a:pPr>
            <a:r>
              <a:t>BRAM (Block RAM)</a:t>
            </a:r>
          </a:p>
          <a:p>
            <a:pPr marL="215900" indent="-215900">
              <a:buSzPts val="1400"/>
              <a:buChar char="•"/>
              <a:defRPr sz="1400"/>
            </a:pPr>
            <a:r>
              <a:t>DSP Blocks</a:t>
            </a:r>
          </a:p>
          <a:p>
            <a:pPr marL="215900" indent="-215900">
              <a:buSzPts val="1400"/>
              <a:buChar char="•"/>
              <a:defRPr sz="1400"/>
            </a:pPr>
            <a:r>
              <a:t>HDL (Hardware Description Language)</a:t>
            </a:r>
          </a:p>
          <a:p>
            <a:pPr marL="215900" indent="-215900">
              <a:spcBef>
                <a:spcPts val="1200"/>
              </a:spcBef>
              <a:buSzPts val="1400"/>
              <a:buChar char="•"/>
              <a:defRPr sz="1400"/>
            </a:pPr>
            <a:r>
              <a:t>MRA (MAME ROM Assignment)</a:t>
            </a:r>
          </a:p>
        </p:txBody>
      </p:sp>
      <p:pic>
        <p:nvPicPr>
          <p:cNvPr id="294" name="Google Shape;189;p30" descr="Google Shape;189;p30"/>
          <p:cNvPicPr>
            <a:picLocks noChangeAspect="1"/>
          </p:cNvPicPr>
          <p:nvPr/>
        </p:nvPicPr>
        <p:blipFill>
          <a:blip r:embed="rId3">
            <a:extLst/>
          </a:blip>
          <a:stretch>
            <a:fillRect/>
          </a:stretch>
        </p:blipFill>
        <p:spPr>
          <a:xfrm>
            <a:off x="388400" y="1822268"/>
            <a:ext cx="4433561" cy="2937236"/>
          </a:xfrm>
          <a:prstGeom prst="rect">
            <a:avLst/>
          </a:prstGeom>
          <a:ln w="12700">
            <a:miter lim="400000"/>
          </a:ln>
        </p:spPr>
      </p:pic>
      <p:sp>
        <p:nvSpPr>
          <p:cNvPr id="295" name="Google Shape;190;p30"/>
          <p:cNvSpPr/>
          <p:nvPr/>
        </p:nvSpPr>
        <p:spPr>
          <a:xfrm>
            <a:off x="388400" y="381074"/>
            <a:ext cx="4433400"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Google Shape;195;p31"/>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00" name="Google Shape;196;p31"/>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01" name="Google Shape;197;p31"/>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02" name="Google Shape;198;p31"/>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03" name="Google Shape;199;p31"/>
          <p:cNvSpPr/>
          <p:nvPr/>
        </p:nvSpPr>
        <p:spPr>
          <a:xfrm>
            <a:off x="4996626" y="4657444"/>
            <a:ext cx="3765888" cy="34290"/>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04" name="Google Shape;200;p31"/>
          <p:cNvSpPr/>
          <p:nvPr/>
        </p:nvSpPr>
        <p:spPr>
          <a:xfrm>
            <a:off x="0" y="-1"/>
            <a:ext cx="9144000" cy="5143503"/>
          </a:xfrm>
          <a:prstGeom prst="rect">
            <a:avLst/>
          </a:prstGeom>
          <a:solidFill>
            <a:srgbClr val="FFFFFF"/>
          </a:solidFill>
          <a:ln w="12700">
            <a:miter lim="400000"/>
          </a:ln>
        </p:spPr>
        <p:txBody>
          <a:bodyPr lIns="0" tIns="0" rIns="0" bIns="0" anchor="ctr"/>
          <a:lstStyle/>
          <a:p>
            <a:pPr algn="ctr">
              <a:defRPr>
                <a:solidFill>
                  <a:srgbClr val="FFFFFF"/>
                </a:solidFill>
              </a:defRPr>
            </a:pPr>
          </a:p>
        </p:txBody>
      </p:sp>
      <p:pic>
        <p:nvPicPr>
          <p:cNvPr id="305" name="Google Shape;201;p31" descr="Google Shape;201;p31"/>
          <p:cNvPicPr>
            <a:picLocks noChangeAspect="1"/>
          </p:cNvPicPr>
          <p:nvPr/>
        </p:nvPicPr>
        <p:blipFill>
          <a:blip r:embed="rId2">
            <a:extLst/>
          </a:blip>
          <a:stretch>
            <a:fillRect/>
          </a:stretch>
        </p:blipFill>
        <p:spPr>
          <a:xfrm>
            <a:off x="-2" y="-9"/>
            <a:ext cx="9144001" cy="5143509"/>
          </a:xfrm>
          <a:prstGeom prst="rect">
            <a:avLst/>
          </a:prstGeom>
          <a:ln w="12700">
            <a:miter lim="400000"/>
          </a:ln>
        </p:spPr>
      </p:pic>
      <p:sp>
        <p:nvSpPr>
          <p:cNvPr id="306" name="Google Shape;202;p31"/>
          <p:cNvSpPr txBox="1"/>
          <p:nvPr>
            <p:ph type="title"/>
          </p:nvPr>
        </p:nvSpPr>
        <p:spPr>
          <a:xfrm>
            <a:off x="388402" y="733805"/>
            <a:ext cx="6080702" cy="2573702"/>
          </a:xfrm>
          <a:prstGeom prst="rect">
            <a:avLst/>
          </a:prstGeom>
          <a:effectLst>
            <a:outerShdw sx="100000" sy="100000" kx="0" ky="0" algn="b" rotWithShape="0" blurRad="228600" dist="0" dir="0">
              <a:srgbClr val="000000">
                <a:alpha val="90000"/>
              </a:srgbClr>
            </a:outerShdw>
          </a:effectLst>
        </p:spPr>
        <p:txBody>
          <a:bodyPr/>
          <a:lstStyle>
            <a:lvl1pPr>
              <a:defRPr sz="5400">
                <a:solidFill>
                  <a:srgbClr val="FFFFFF"/>
                </a:solidFill>
              </a:defRPr>
            </a:lvl1pPr>
          </a:lstStyle>
          <a:p>
            <a:pPr/>
            <a:r>
              <a:t>FPGA Vs Émulation Logicielle</a:t>
            </a:r>
          </a:p>
        </p:txBody>
      </p:sp>
      <p:sp>
        <p:nvSpPr>
          <p:cNvPr id="307" name="Google Shape;203;p31"/>
          <p:cNvSpPr/>
          <p:nvPr/>
        </p:nvSpPr>
        <p:spPr>
          <a:xfrm>
            <a:off x="388401" y="381067"/>
            <a:ext cx="6080844" cy="111959"/>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308" name="Google Shape;204;p31"/>
          <p:cNvSpPr/>
          <p:nvPr/>
        </p:nvSpPr>
        <p:spPr>
          <a:xfrm>
            <a:off x="388401" y="4657444"/>
            <a:ext cx="6076464" cy="34290"/>
          </a:xfrm>
          <a:prstGeom prst="rect">
            <a:avLst/>
          </a:prstGeom>
          <a:solidFill>
            <a:srgbClr val="FFFFFF"/>
          </a:solidFill>
          <a:ln w="12700">
            <a:miter lim="400000"/>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306"/>
                                        </p:tgtEl>
                                        <p:attrNameLst>
                                          <p:attrName>style.visibility</p:attrName>
                                        </p:attrNameLst>
                                      </p:cBhvr>
                                      <p:to>
                                        <p:strVal val="visible"/>
                                      </p:to>
                                    </p:set>
                                    <p:animEffect filter="fade" transition="in">
                                      <p:cBhvr>
                                        <p:cTn id="7"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6"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Google Shape;210;p32"/>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11" name="Google Shape;211;p32"/>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12" name="Google Shape;212;p32"/>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13" name="Google Shape;213;p32"/>
          <p:cNvSpPr/>
          <p:nvPr/>
        </p:nvSpPr>
        <p:spPr>
          <a:xfrm>
            <a:off x="-1" y="-1"/>
            <a:ext cx="9141716" cy="5143498"/>
          </a:xfrm>
          <a:prstGeom prst="rect">
            <a:avLst/>
          </a:prstGeom>
          <a:solidFill>
            <a:srgbClr val="FFFFFF"/>
          </a:solidFill>
          <a:ln w="12700">
            <a:miter lim="400000"/>
          </a:ln>
        </p:spPr>
        <p:txBody>
          <a:bodyPr lIns="0" tIns="0" rIns="0" bIns="0" anchor="ctr"/>
          <a:lstStyle/>
          <a:p>
            <a:pPr algn="ctr">
              <a:defRPr>
                <a:solidFill>
                  <a:srgbClr val="FFFFFF"/>
                </a:solidFill>
              </a:defRPr>
            </a:pPr>
          </a:p>
        </p:txBody>
      </p:sp>
      <p:pic>
        <p:nvPicPr>
          <p:cNvPr id="314" name="Google Shape;214;p32" descr="Google Shape;214;p32"/>
          <p:cNvPicPr>
            <a:picLocks noChangeAspect="1"/>
          </p:cNvPicPr>
          <p:nvPr/>
        </p:nvPicPr>
        <p:blipFill>
          <a:blip r:embed="rId3">
            <a:extLst/>
          </a:blip>
          <a:srcRect l="51476" t="0" r="4227" b="0"/>
          <a:stretch>
            <a:fillRect/>
          </a:stretch>
        </p:blipFill>
        <p:spPr>
          <a:xfrm>
            <a:off x="388401" y="381067"/>
            <a:ext cx="3166434" cy="4378397"/>
          </a:xfrm>
          <a:prstGeom prst="rect">
            <a:avLst/>
          </a:prstGeom>
          <a:ln w="12700">
            <a:miter lim="400000"/>
          </a:ln>
        </p:spPr>
      </p:pic>
      <p:sp>
        <p:nvSpPr>
          <p:cNvPr id="315" name="Google Shape;215;p32"/>
          <p:cNvSpPr txBox="1"/>
          <p:nvPr>
            <p:ph type="title"/>
          </p:nvPr>
        </p:nvSpPr>
        <p:spPr>
          <a:xfrm>
            <a:off x="4079071" y="732119"/>
            <a:ext cx="4674234" cy="1097282"/>
          </a:xfrm>
          <a:prstGeom prst="rect">
            <a:avLst/>
          </a:prstGeom>
        </p:spPr>
        <p:txBody>
          <a:bodyPr/>
          <a:lstStyle>
            <a:lvl1pPr>
              <a:defRPr sz="3300"/>
            </a:lvl1pPr>
          </a:lstStyle>
          <a:p>
            <a:pPr/>
            <a:r>
              <a:t>FPGA Vs Émulation Logicielle</a:t>
            </a:r>
          </a:p>
        </p:txBody>
      </p:sp>
      <p:sp>
        <p:nvSpPr>
          <p:cNvPr id="316" name="Google Shape;216;p32"/>
          <p:cNvSpPr txBox="1"/>
          <p:nvPr>
            <p:ph type="body" sz="half" idx="1"/>
          </p:nvPr>
        </p:nvSpPr>
        <p:spPr>
          <a:xfrm>
            <a:off x="4079080" y="1933402"/>
            <a:ext cx="4674234" cy="2826104"/>
          </a:xfrm>
          <a:prstGeom prst="rect">
            <a:avLst/>
          </a:prstGeom>
        </p:spPr>
        <p:txBody>
          <a:bodyPr/>
          <a:lstStyle/>
          <a:p>
            <a:pPr marL="0" indent="0">
              <a:spcBef>
                <a:spcPts val="0"/>
              </a:spcBef>
              <a:buSzTx/>
              <a:buNone/>
              <a:defRPr b="1" sz="1100"/>
            </a:pPr>
            <a:r>
              <a:t>Émulation Logicielle</a:t>
            </a:r>
          </a:p>
          <a:p>
            <a:pPr marL="0" indent="0">
              <a:spcBef>
                <a:spcPts val="0"/>
              </a:spcBef>
              <a:buSzTx/>
              <a:buNone/>
            </a:pPr>
            <a:endParaRPr b="1" sz="1100"/>
          </a:p>
          <a:p>
            <a:pPr lvl="1" marL="0" indent="0">
              <a:spcBef>
                <a:spcPts val="400"/>
              </a:spcBef>
              <a:buSzTx/>
              <a:buNone/>
              <a:defRPr sz="1100"/>
            </a:pPr>
            <a:r>
              <a:t>L’émulation logicielle consiste à simuler le matériel d’un ordinateur ou d’une console à l’aide d’un logiciel.</a:t>
            </a:r>
            <a:endParaRPr sz="1400"/>
          </a:p>
          <a:p>
            <a:pPr marL="0" indent="0">
              <a:spcBef>
                <a:spcPts val="1900"/>
              </a:spcBef>
              <a:buSzTx/>
              <a:buNone/>
              <a:defRPr b="1" sz="1100"/>
            </a:pPr>
            <a:r>
              <a:t>FPGA</a:t>
            </a:r>
          </a:p>
          <a:p>
            <a:pPr lvl="1" marL="0" indent="0">
              <a:spcBef>
                <a:spcPts val="400"/>
              </a:spcBef>
              <a:buSzTx/>
              <a:buNone/>
              <a:defRPr sz="1100"/>
            </a:pPr>
            <a:r>
              <a:t>Le FPGA recrée le matériel d’un ordinateur ou d’une console au niveau des composants pour plus de précision.</a:t>
            </a:r>
          </a:p>
        </p:txBody>
      </p:sp>
      <p:sp>
        <p:nvSpPr>
          <p:cNvPr id="317" name="Google Shape;217;p32"/>
          <p:cNvSpPr/>
          <p:nvPr/>
        </p:nvSpPr>
        <p:spPr>
          <a:xfrm>
            <a:off x="4113457" y="381067"/>
            <a:ext cx="4639857"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316"/>
                                        </p:tgtEl>
                                        <p:attrNameLst>
                                          <p:attrName>style.visibility</p:attrName>
                                        </p:attrNameLst>
                                      </p:cBhvr>
                                      <p:to>
                                        <p:strVal val="visible"/>
                                      </p:to>
                                    </p:set>
                                    <p:animEffect filter="fade" transition="in">
                                      <p:cBhvr>
                                        <p:cTn id="7" dur="25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Google Shape;223;p33"/>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22" name="Google Shape;224;p33"/>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23" name="Google Shape;225;p33"/>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24" name="Google Shape;226;p33"/>
          <p:cNvSpPr/>
          <p:nvPr/>
        </p:nvSpPr>
        <p:spPr>
          <a:xfrm>
            <a:off x="-1" y="-1"/>
            <a:ext cx="9141716" cy="5143498"/>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325" name="Google Shape;227;p33"/>
          <p:cNvSpPr txBox="1"/>
          <p:nvPr>
            <p:ph type="title"/>
          </p:nvPr>
        </p:nvSpPr>
        <p:spPr>
          <a:xfrm>
            <a:off x="4079075" y="732124"/>
            <a:ext cx="4674301" cy="946201"/>
          </a:xfrm>
          <a:prstGeom prst="rect">
            <a:avLst/>
          </a:prstGeom>
        </p:spPr>
        <p:txBody>
          <a:bodyPr/>
          <a:lstStyle>
            <a:lvl1pPr>
              <a:defRPr sz="3300"/>
            </a:lvl1pPr>
          </a:lstStyle>
          <a:p>
            <a:pPr/>
            <a:r>
              <a:t>L’émulation Logicielle</a:t>
            </a:r>
          </a:p>
        </p:txBody>
      </p:sp>
      <p:sp>
        <p:nvSpPr>
          <p:cNvPr id="326" name="Google Shape;228;p33"/>
          <p:cNvSpPr txBox="1"/>
          <p:nvPr>
            <p:ph type="body" sz="half" idx="1"/>
          </p:nvPr>
        </p:nvSpPr>
        <p:spPr>
          <a:xfrm>
            <a:off x="4079080" y="1781002"/>
            <a:ext cx="4674301" cy="2826001"/>
          </a:xfrm>
          <a:prstGeom prst="rect">
            <a:avLst/>
          </a:prstGeom>
        </p:spPr>
        <p:txBody>
          <a:bodyPr/>
          <a:lstStyle/>
          <a:p>
            <a:pPr marL="0" indent="0">
              <a:lnSpc>
                <a:spcPct val="88000"/>
              </a:lnSpc>
              <a:spcBef>
                <a:spcPts val="0"/>
              </a:spcBef>
              <a:buSzTx/>
              <a:buNone/>
              <a:defRPr b="1" sz="1000"/>
            </a:pPr>
            <a:r>
              <a:t>Simuler vs Recréer le Matériel</a:t>
            </a:r>
            <a:endParaRPr sz="1100"/>
          </a:p>
          <a:p>
            <a:pPr lvl="1" marL="0" indent="0">
              <a:lnSpc>
                <a:spcPct val="88000"/>
              </a:lnSpc>
              <a:spcBef>
                <a:spcPts val="400"/>
              </a:spcBef>
              <a:buSzTx/>
              <a:buNone/>
              <a:defRPr sz="1000"/>
            </a:pPr>
            <a:r>
              <a:t>L’émulation logicielle simule le comportement du matériel en reproduisant le rendu final (graphismes, sons, interactions) sans recréer chaque composant à l’identique. Cette approche se concentre sur l’expérience utilisateur.</a:t>
            </a:r>
            <a:endParaRPr sz="1200"/>
          </a:p>
          <a:p>
            <a:pPr marL="0" indent="0">
              <a:lnSpc>
                <a:spcPct val="88000"/>
              </a:lnSpc>
              <a:spcBef>
                <a:spcPts val="1900"/>
              </a:spcBef>
              <a:buSzTx/>
              <a:buNone/>
              <a:defRPr b="1" sz="1000"/>
            </a:pPr>
            <a:r>
              <a:t>Flexibilité</a:t>
            </a:r>
            <a:endParaRPr sz="1600"/>
          </a:p>
          <a:p>
            <a:pPr marL="0" indent="0">
              <a:lnSpc>
                <a:spcPct val="88000"/>
              </a:lnSpc>
              <a:spcBef>
                <a:spcPts val="400"/>
              </a:spcBef>
              <a:buSzTx/>
              <a:buNone/>
              <a:defRPr sz="1000"/>
            </a:pPr>
            <a:r>
              <a:t>L’émulation logicielle offre une grande flexibilité en termes de matériel. Elle peut être exécutée sur une large gamme de plateformes modernes, qu’il s’agisse de PC, de smartphones, ou de Raspberry Pi, sans être limitée par les composants physiques d’origine.</a:t>
            </a:r>
            <a:endParaRPr sz="1100"/>
          </a:p>
          <a:p>
            <a:pPr marL="0" indent="0">
              <a:lnSpc>
                <a:spcPct val="88000"/>
              </a:lnSpc>
              <a:spcBef>
                <a:spcPts val="1900"/>
              </a:spcBef>
              <a:buSzTx/>
              <a:buNone/>
              <a:defRPr b="1" sz="1000"/>
            </a:pPr>
            <a:r>
              <a:t>Précision</a:t>
            </a:r>
            <a:endParaRPr sz="1600"/>
          </a:p>
          <a:p>
            <a:pPr marL="0" indent="0">
              <a:lnSpc>
                <a:spcPct val="88000"/>
              </a:lnSpc>
              <a:spcBef>
                <a:spcPts val="1200"/>
              </a:spcBef>
              <a:buSzTx/>
              <a:buNone/>
              <a:defRPr sz="1000"/>
            </a:pPr>
            <a:r>
              <a:t>Bien que l’émulation logicielle parvienne souvent à des résultats visuels et sonores convaincants, elle est parfois moins précise que le FPGA. Certaines différences subtiles peuvent apparaître, comme des latences ou des ajustements de performances, dues aux limitations du matériel sous-jacent.</a:t>
            </a:r>
          </a:p>
        </p:txBody>
      </p:sp>
      <p:sp>
        <p:nvSpPr>
          <p:cNvPr id="327" name="Google Shape;229;p33"/>
          <p:cNvSpPr/>
          <p:nvPr/>
        </p:nvSpPr>
        <p:spPr>
          <a:xfrm>
            <a:off x="4113457" y="381067"/>
            <a:ext cx="4639857"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pic>
        <p:nvPicPr>
          <p:cNvPr id="328" name="Google Shape;230;p33" descr="Google Shape;230;p33"/>
          <p:cNvPicPr>
            <a:picLocks noChangeAspect="1"/>
          </p:cNvPicPr>
          <p:nvPr/>
        </p:nvPicPr>
        <p:blipFill>
          <a:blip r:embed="rId3">
            <a:extLst/>
          </a:blip>
          <a:stretch>
            <a:fillRect/>
          </a:stretch>
        </p:blipFill>
        <p:spPr>
          <a:xfrm>
            <a:off x="646625" y="1158750"/>
            <a:ext cx="2826001" cy="282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326"/>
                                        </p:tgtEl>
                                        <p:attrNameLst>
                                          <p:attrName>style.visibility</p:attrName>
                                        </p:attrNameLst>
                                      </p:cBhvr>
                                      <p:to>
                                        <p:strVal val="visible"/>
                                      </p:to>
                                    </p:set>
                                    <p:animEffect filter="fade" transition="in">
                                      <p:cBhvr>
                                        <p:cTn id="7" dur="25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Google Shape;236;p34"/>
          <p:cNvSpPr/>
          <p:nvPr/>
        </p:nvSpPr>
        <p:spPr>
          <a:xfrm>
            <a:off x="388402" y="381067"/>
            <a:ext cx="37659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33" name="Google Shape;237;p34"/>
          <p:cNvSpPr/>
          <p:nvPr/>
        </p:nvSpPr>
        <p:spPr>
          <a:xfrm>
            <a:off x="388402" y="381067"/>
            <a:ext cx="37659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34" name="Google Shape;238;p34"/>
          <p:cNvSpPr/>
          <p:nvPr/>
        </p:nvSpPr>
        <p:spPr>
          <a:xfrm>
            <a:off x="388402" y="381067"/>
            <a:ext cx="3765901" cy="111901"/>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35" name="Google Shape;239;p34"/>
          <p:cNvSpPr/>
          <p:nvPr/>
        </p:nvSpPr>
        <p:spPr>
          <a:xfrm>
            <a:off x="-1" y="0"/>
            <a:ext cx="9141602" cy="5143500"/>
          </a:xfrm>
          <a:prstGeom prst="rect">
            <a:avLst/>
          </a:prstGeom>
          <a:solidFill>
            <a:srgbClr val="FFFFFF"/>
          </a:solidFill>
          <a:ln w="12700">
            <a:miter lim="400000"/>
          </a:ln>
        </p:spPr>
        <p:txBody>
          <a:bodyPr lIns="0" tIns="0" rIns="0" bIns="0" anchor="ctr"/>
          <a:lstStyle/>
          <a:p>
            <a:pPr algn="ctr">
              <a:defRPr>
                <a:solidFill>
                  <a:srgbClr val="FFFFFF"/>
                </a:solidFill>
              </a:defRPr>
            </a:pPr>
          </a:p>
        </p:txBody>
      </p:sp>
      <p:pic>
        <p:nvPicPr>
          <p:cNvPr id="336" name="Google Shape;240;p34" descr="Google Shape;240;p34"/>
          <p:cNvPicPr>
            <a:picLocks noChangeAspect="1"/>
          </p:cNvPicPr>
          <p:nvPr/>
        </p:nvPicPr>
        <p:blipFill>
          <a:blip r:embed="rId3">
            <a:extLst/>
          </a:blip>
          <a:srcRect l="15974" t="0" r="17490" b="0"/>
          <a:stretch>
            <a:fillRect/>
          </a:stretch>
        </p:blipFill>
        <p:spPr>
          <a:xfrm>
            <a:off x="388401" y="381067"/>
            <a:ext cx="3166501" cy="4378502"/>
          </a:xfrm>
          <a:prstGeom prst="rect">
            <a:avLst/>
          </a:prstGeom>
          <a:ln w="12700">
            <a:miter lim="400000"/>
          </a:ln>
        </p:spPr>
      </p:pic>
      <p:sp>
        <p:nvSpPr>
          <p:cNvPr id="337" name="Google Shape;241;p34"/>
          <p:cNvSpPr txBox="1"/>
          <p:nvPr>
            <p:ph type="title"/>
          </p:nvPr>
        </p:nvSpPr>
        <p:spPr>
          <a:xfrm>
            <a:off x="4079071" y="732119"/>
            <a:ext cx="4674301" cy="1097401"/>
          </a:xfrm>
          <a:prstGeom prst="rect">
            <a:avLst/>
          </a:prstGeom>
        </p:spPr>
        <p:txBody>
          <a:bodyPr/>
          <a:lstStyle>
            <a:lvl1pPr>
              <a:defRPr sz="3300"/>
            </a:lvl1pPr>
          </a:lstStyle>
          <a:p>
            <a:pPr/>
            <a:r>
              <a:t>L’émulation en FPGA</a:t>
            </a:r>
          </a:p>
        </p:txBody>
      </p:sp>
      <p:sp>
        <p:nvSpPr>
          <p:cNvPr id="338" name="Google Shape;242;p34"/>
          <p:cNvSpPr txBox="1"/>
          <p:nvPr>
            <p:ph type="body" sz="half" idx="1"/>
          </p:nvPr>
        </p:nvSpPr>
        <p:spPr>
          <a:xfrm>
            <a:off x="4079080" y="1933402"/>
            <a:ext cx="4674301" cy="2826001"/>
          </a:xfrm>
          <a:prstGeom prst="rect">
            <a:avLst/>
          </a:prstGeom>
        </p:spPr>
        <p:txBody>
          <a:bodyPr/>
          <a:lstStyle/>
          <a:p>
            <a:pPr marL="0" indent="0">
              <a:lnSpc>
                <a:spcPct val="99000"/>
              </a:lnSpc>
              <a:spcBef>
                <a:spcPts val="0"/>
              </a:spcBef>
              <a:buSzTx/>
              <a:buNone/>
              <a:defRPr b="1" sz="1100"/>
            </a:pPr>
            <a:r>
              <a:t>Recréer vs Simuler le Matériel</a:t>
            </a:r>
          </a:p>
          <a:p>
            <a:pPr lvl="1" marL="0" indent="0">
              <a:lnSpc>
                <a:spcPct val="99000"/>
              </a:lnSpc>
              <a:spcBef>
                <a:spcPts val="400"/>
              </a:spcBef>
              <a:buSzTx/>
              <a:buNone/>
              <a:defRPr sz="1100"/>
            </a:pPr>
            <a:r>
              <a:t>La technologie FPGA recrée le matériel avec une précision au niveau des composants, tandis que l’émulation logicielle simule le matériel en se concentrant sur le rendu final.</a:t>
            </a:r>
            <a:endParaRPr sz="1400"/>
          </a:p>
          <a:p>
            <a:pPr marL="0" indent="0">
              <a:lnSpc>
                <a:spcPct val="99000"/>
              </a:lnSpc>
              <a:spcBef>
                <a:spcPts val="1900"/>
              </a:spcBef>
              <a:buSzTx/>
              <a:buNone/>
              <a:defRPr b="1" sz="1100"/>
            </a:pPr>
            <a:r>
              <a:t>Flexibilité</a:t>
            </a:r>
          </a:p>
          <a:p>
            <a:pPr lvl="1" marL="0" indent="0">
              <a:lnSpc>
                <a:spcPct val="99000"/>
              </a:lnSpc>
              <a:spcBef>
                <a:spcPts val="400"/>
              </a:spcBef>
              <a:buSzTx/>
              <a:buNone/>
              <a:defRPr sz="1100"/>
            </a:pPr>
            <a:r>
              <a:t>La technologie FPGA a une flexibilité limitée en termes d’options matérielles, tandis que l’émulation logicielle offre des options matérielles plus flexibles.</a:t>
            </a:r>
            <a:endParaRPr sz="1400"/>
          </a:p>
          <a:p>
            <a:pPr marL="0" indent="0">
              <a:lnSpc>
                <a:spcPct val="99000"/>
              </a:lnSpc>
              <a:spcBef>
                <a:spcPts val="1900"/>
              </a:spcBef>
              <a:buSzTx/>
              <a:buNone/>
              <a:defRPr b="1" sz="1100"/>
            </a:pPr>
            <a:r>
              <a:t>Précision</a:t>
            </a:r>
          </a:p>
          <a:p>
            <a:pPr lvl="1" marL="0" indent="0">
              <a:lnSpc>
                <a:spcPct val="99000"/>
              </a:lnSpc>
              <a:spcBef>
                <a:spcPts val="1200"/>
              </a:spcBef>
              <a:buSzTx/>
              <a:buNone/>
              <a:defRPr sz="1100"/>
            </a:pPr>
            <a:r>
              <a:t>La technologie FPGA offre une grande précision, tandis que l’émulation logicielle a une précision limitée.</a:t>
            </a:r>
          </a:p>
        </p:txBody>
      </p:sp>
      <p:sp>
        <p:nvSpPr>
          <p:cNvPr id="339" name="Google Shape;243;p34"/>
          <p:cNvSpPr/>
          <p:nvPr/>
        </p:nvSpPr>
        <p:spPr>
          <a:xfrm>
            <a:off x="4113457" y="381067"/>
            <a:ext cx="4644273" cy="111960"/>
          </a:xfrm>
          <a:prstGeom prst="rect">
            <a:avLst/>
          </a:prstGeom>
          <a:solidFill>
            <a:srgbClr val="000000"/>
          </a:solidFill>
          <a:ln w="12700">
            <a:miter lim="400000"/>
          </a:ln>
        </p:spPr>
        <p:txBody>
          <a:bodyPr lIns="0" tIns="0" rIns="0" bIns="0"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338"/>
                                        </p:tgtEl>
                                        <p:attrNameLst>
                                          <p:attrName>style.visibility</p:attrName>
                                        </p:attrNameLst>
                                      </p:cBhvr>
                                      <p:to>
                                        <p:strVal val="visible"/>
                                      </p:to>
                                    </p:set>
                                    <p:animEffect filter="fade" transition="in">
                                      <p:cBhvr>
                                        <p:cTn id="7" dur="25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Google Shape;249;p3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44" name="Google Shape;250;p3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45" name="Google Shape;251;p35"/>
          <p:cNvSpPr/>
          <p:nvPr/>
        </p:nvSpPr>
        <p:spPr>
          <a:xfrm>
            <a:off x="388401" y="381067"/>
            <a:ext cx="3765889"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
        <p:nvSpPr>
          <p:cNvPr id="346" name="Google Shape;252;p35"/>
          <p:cNvSpPr/>
          <p:nvPr/>
        </p:nvSpPr>
        <p:spPr>
          <a:xfrm>
            <a:off x="-1" y="-1"/>
            <a:ext cx="9141716" cy="5143498"/>
          </a:xfrm>
          <a:prstGeom prst="rect">
            <a:avLst/>
          </a:prstGeom>
          <a:solidFill>
            <a:srgbClr val="FFFFFF"/>
          </a:solidFill>
          <a:ln w="12700">
            <a:miter lim="400000"/>
          </a:ln>
        </p:spPr>
        <p:txBody>
          <a:bodyPr lIns="0" tIns="0" rIns="0" bIns="0" anchor="ctr"/>
          <a:lstStyle/>
          <a:p>
            <a:pPr algn="ctr">
              <a:defRPr>
                <a:solidFill>
                  <a:srgbClr val="FFFFFF"/>
                </a:solidFill>
              </a:defRPr>
            </a:pPr>
          </a:p>
        </p:txBody>
      </p:sp>
      <p:pic>
        <p:nvPicPr>
          <p:cNvPr id="347" name="Google Shape;253;p35" descr="Google Shape;253;p35"/>
          <p:cNvPicPr>
            <a:picLocks noChangeAspect="1"/>
          </p:cNvPicPr>
          <p:nvPr/>
        </p:nvPicPr>
        <p:blipFill>
          <a:blip r:embed="rId3">
            <a:extLst/>
          </a:blip>
          <a:srcRect l="19033" t="0" r="15785" b="0"/>
          <a:stretch>
            <a:fillRect/>
          </a:stretch>
        </p:blipFill>
        <p:spPr>
          <a:xfrm>
            <a:off x="4468513" y="381067"/>
            <a:ext cx="4282295" cy="4385243"/>
          </a:xfrm>
          <a:prstGeom prst="rect">
            <a:avLst/>
          </a:prstGeom>
          <a:ln w="12700">
            <a:miter lim="400000"/>
          </a:ln>
        </p:spPr>
      </p:pic>
      <p:sp>
        <p:nvSpPr>
          <p:cNvPr id="348" name="Google Shape;254;p35"/>
          <p:cNvSpPr txBox="1"/>
          <p:nvPr>
            <p:ph type="title"/>
          </p:nvPr>
        </p:nvSpPr>
        <p:spPr>
          <a:xfrm>
            <a:off x="388402" y="732119"/>
            <a:ext cx="3598652" cy="1097282"/>
          </a:xfrm>
          <a:prstGeom prst="rect">
            <a:avLst/>
          </a:prstGeom>
        </p:spPr>
        <p:txBody>
          <a:bodyPr/>
          <a:lstStyle>
            <a:lvl1pPr>
              <a:lnSpc>
                <a:spcPct val="90000"/>
              </a:lnSpc>
              <a:defRPr sz="2500"/>
            </a:lvl1pPr>
          </a:lstStyle>
          <a:p>
            <a:pPr/>
            <a:r>
              <a:t>FPGA vs Émulation: Synthèse des Différences</a:t>
            </a:r>
          </a:p>
        </p:txBody>
      </p:sp>
      <p:sp>
        <p:nvSpPr>
          <p:cNvPr id="349" name="Google Shape;255;p35"/>
          <p:cNvSpPr txBox="1"/>
          <p:nvPr>
            <p:ph type="body" sz="half" idx="1"/>
          </p:nvPr>
        </p:nvSpPr>
        <p:spPr>
          <a:xfrm>
            <a:off x="388402" y="1933955"/>
            <a:ext cx="3504726" cy="2825497"/>
          </a:xfrm>
          <a:prstGeom prst="rect">
            <a:avLst/>
          </a:prstGeom>
        </p:spPr>
        <p:txBody>
          <a:bodyPr/>
          <a:lstStyle/>
          <a:p>
            <a:pPr marL="288036" indent="-170621" defTabSz="576072">
              <a:lnSpc>
                <a:spcPct val="88000"/>
              </a:lnSpc>
              <a:spcBef>
                <a:spcPts val="500"/>
              </a:spcBef>
              <a:buSzPct val="100000"/>
              <a:defRPr b="1" sz="756"/>
            </a:pPr>
            <a:r>
              <a:t>Approche matérielle VS logicielle </a:t>
            </a:r>
            <a:r>
              <a:rPr b="0"/>
              <a:t>:</a:t>
            </a:r>
          </a:p>
          <a:p>
            <a:pPr marL="576072" indent="-170620" defTabSz="576072">
              <a:lnSpc>
                <a:spcPct val="88000"/>
              </a:lnSpc>
              <a:spcBef>
                <a:spcPts val="0"/>
              </a:spcBef>
              <a:buSzPct val="100000"/>
              <a:defRPr sz="756"/>
            </a:pPr>
            <a:r>
              <a:t>FPGA recrée le matériel au niveau des composants.</a:t>
            </a:r>
          </a:p>
          <a:p>
            <a:pPr marL="576072" indent="-170620" defTabSz="576072">
              <a:lnSpc>
                <a:spcPct val="88000"/>
              </a:lnSpc>
              <a:spcBef>
                <a:spcPts val="0"/>
              </a:spcBef>
              <a:buSzPct val="100000"/>
              <a:defRPr sz="756"/>
            </a:pPr>
            <a:r>
              <a:t>L’émulation simule le matériel en se concentrant sur le résultat final.</a:t>
            </a:r>
          </a:p>
          <a:p>
            <a:pPr marL="288036" indent="-170621" defTabSz="576072">
              <a:lnSpc>
                <a:spcPct val="88000"/>
              </a:lnSpc>
              <a:spcBef>
                <a:spcPts val="0"/>
              </a:spcBef>
              <a:buSzPct val="100000"/>
              <a:defRPr b="1" sz="756"/>
            </a:pPr>
            <a:r>
              <a:t>Précision</a:t>
            </a:r>
            <a:r>
              <a:rPr b="0"/>
              <a:t> :</a:t>
            </a:r>
          </a:p>
          <a:p>
            <a:pPr marL="576072" indent="-170620" defTabSz="576072">
              <a:lnSpc>
                <a:spcPct val="88000"/>
              </a:lnSpc>
              <a:spcBef>
                <a:spcPts val="0"/>
              </a:spcBef>
              <a:buSzPct val="100000"/>
              <a:defRPr sz="756"/>
            </a:pPr>
            <a:r>
              <a:t>FPGA offre une précision matérielle et une reproduction fidèle du hardware d’origine.</a:t>
            </a:r>
          </a:p>
          <a:p>
            <a:pPr marL="576072" indent="-170620" defTabSz="576072">
              <a:lnSpc>
                <a:spcPct val="88000"/>
              </a:lnSpc>
              <a:spcBef>
                <a:spcPts val="0"/>
              </a:spcBef>
              <a:buSzPct val="100000"/>
              <a:defRPr sz="756"/>
            </a:pPr>
            <a:r>
              <a:t>L’émulation peut présenter des écarts mineurs dans la reproduction des timings et des performances.</a:t>
            </a:r>
          </a:p>
          <a:p>
            <a:pPr marL="288036" indent="-170621" defTabSz="576072">
              <a:lnSpc>
                <a:spcPct val="88000"/>
              </a:lnSpc>
              <a:spcBef>
                <a:spcPts val="0"/>
              </a:spcBef>
              <a:buSzPct val="100000"/>
              <a:defRPr b="1" sz="756"/>
            </a:pPr>
            <a:r>
              <a:t>Flexibilité</a:t>
            </a:r>
            <a:r>
              <a:rPr b="0"/>
              <a:t> :</a:t>
            </a:r>
          </a:p>
          <a:p>
            <a:pPr marL="576072" indent="-170620" defTabSz="576072">
              <a:lnSpc>
                <a:spcPct val="88000"/>
              </a:lnSpc>
              <a:spcBef>
                <a:spcPts val="0"/>
              </a:spcBef>
              <a:buSzPct val="100000"/>
              <a:defRPr sz="756"/>
            </a:pPr>
            <a:r>
              <a:t>FPGA est limité aux configurations spécifiques de matériel.</a:t>
            </a:r>
          </a:p>
          <a:p>
            <a:pPr marL="576072" indent="-170620" defTabSz="576072">
              <a:lnSpc>
                <a:spcPct val="88000"/>
              </a:lnSpc>
              <a:spcBef>
                <a:spcPts val="0"/>
              </a:spcBef>
              <a:buSzPct val="100000"/>
              <a:defRPr sz="756"/>
            </a:pPr>
            <a:r>
              <a:t>L’émulation est flexible et fonctionne sur une grande variété de plateformes.</a:t>
            </a:r>
          </a:p>
          <a:p>
            <a:pPr marL="288036" indent="-170621" defTabSz="576072">
              <a:lnSpc>
                <a:spcPct val="88000"/>
              </a:lnSpc>
              <a:spcBef>
                <a:spcPts val="0"/>
              </a:spcBef>
              <a:buSzPct val="100000"/>
              <a:defRPr b="1" sz="756"/>
            </a:pPr>
            <a:r>
              <a:t>Latence</a:t>
            </a:r>
            <a:r>
              <a:rPr b="0"/>
              <a:t> :</a:t>
            </a:r>
          </a:p>
          <a:p>
            <a:pPr marL="576072" indent="-170620" defTabSz="576072">
              <a:lnSpc>
                <a:spcPct val="88000"/>
              </a:lnSpc>
              <a:spcBef>
                <a:spcPts val="0"/>
              </a:spcBef>
              <a:buSzPct val="100000"/>
              <a:defRPr sz="756"/>
            </a:pPr>
            <a:r>
              <a:t>FPGA réduit la latence et recrée l’expérience de jeu d’origine.</a:t>
            </a:r>
          </a:p>
          <a:p>
            <a:pPr marL="576072" indent="-170620" defTabSz="576072">
              <a:lnSpc>
                <a:spcPct val="88000"/>
              </a:lnSpc>
              <a:spcBef>
                <a:spcPts val="0"/>
              </a:spcBef>
              <a:buSzPct val="100000"/>
              <a:defRPr sz="756"/>
            </a:pPr>
            <a:r>
              <a:t>L’émulation peut introduire des latences dues aux différences entre le hardware moderne et le hardware original.</a:t>
            </a:r>
          </a:p>
          <a:p>
            <a:pPr marL="288036" indent="-170621" defTabSz="576072">
              <a:lnSpc>
                <a:spcPct val="88000"/>
              </a:lnSpc>
              <a:spcBef>
                <a:spcPts val="0"/>
              </a:spcBef>
              <a:buSzPct val="100000"/>
              <a:defRPr b="1" sz="756"/>
            </a:pPr>
            <a:r>
              <a:t>Complexité de développement</a:t>
            </a:r>
            <a:r>
              <a:rPr b="0"/>
              <a:t> :</a:t>
            </a:r>
          </a:p>
          <a:p>
            <a:pPr marL="576072" indent="-170620" defTabSz="576072">
              <a:lnSpc>
                <a:spcPct val="88000"/>
              </a:lnSpc>
              <a:spcBef>
                <a:spcPts val="0"/>
              </a:spcBef>
              <a:buSzPct val="100000"/>
              <a:defRPr sz="756"/>
            </a:pPr>
            <a:r>
              <a:t>Le développement pour FPGA nécessite une connaissance approfondie du matériel.</a:t>
            </a:r>
          </a:p>
          <a:p>
            <a:pPr marL="576072" indent="-170620" defTabSz="576072">
              <a:lnSpc>
                <a:spcPct val="88000"/>
              </a:lnSpc>
              <a:spcBef>
                <a:spcPts val="0"/>
              </a:spcBef>
              <a:buSzPct val="100000"/>
              <a:defRPr sz="756"/>
            </a:pPr>
            <a:r>
              <a:t>L’émulation est plus orientée logiciel, avec des ajustements plus simples pour différents systèmes.</a:t>
            </a:r>
          </a:p>
          <a:p>
            <a:pPr marL="288036" indent="-170621" defTabSz="576072">
              <a:lnSpc>
                <a:spcPct val="88000"/>
              </a:lnSpc>
              <a:spcBef>
                <a:spcPts val="0"/>
              </a:spcBef>
              <a:buSzPct val="100000"/>
              <a:defRPr b="1" sz="756"/>
            </a:pPr>
            <a:r>
              <a:t>Coût</a:t>
            </a:r>
            <a:r>
              <a:rPr b="0"/>
              <a:t> :</a:t>
            </a:r>
          </a:p>
          <a:p>
            <a:pPr marL="576072" indent="-170620" defTabSz="576072">
              <a:lnSpc>
                <a:spcPct val="88000"/>
              </a:lnSpc>
              <a:spcBef>
                <a:spcPts val="0"/>
              </a:spcBef>
              <a:buSzPct val="100000"/>
              <a:defRPr sz="756"/>
            </a:pPr>
            <a:r>
              <a:t>Les solutions FPGA peuvent être plus coûteuses en termes de matériel.</a:t>
            </a:r>
          </a:p>
          <a:p>
            <a:pPr marL="576072" indent="-170620" defTabSz="576072">
              <a:lnSpc>
                <a:spcPct val="88000"/>
              </a:lnSpc>
              <a:spcBef>
                <a:spcPts val="0"/>
              </a:spcBef>
              <a:buSzPct val="100000"/>
              <a:defRPr sz="756"/>
            </a:pPr>
            <a:r>
              <a:t>L’émulation est généralement plus abordable avec du matériel commun comme des PC ou des Raspberry Pi.</a:t>
            </a:r>
          </a:p>
        </p:txBody>
      </p:sp>
      <p:sp>
        <p:nvSpPr>
          <p:cNvPr id="350" name="Google Shape;256;p35"/>
          <p:cNvSpPr/>
          <p:nvPr/>
        </p:nvSpPr>
        <p:spPr>
          <a:xfrm>
            <a:off x="388402" y="381067"/>
            <a:ext cx="3504726" cy="111959"/>
          </a:xfrm>
          <a:prstGeom prst="rect">
            <a:avLst/>
          </a:prstGeom>
          <a:solidFill>
            <a:srgbClr val="000000"/>
          </a:solidFill>
          <a:ln w="12700">
            <a:miter lim="400000"/>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